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4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6.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0.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53.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5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5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8.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59.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60.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6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3.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6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65.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66.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7.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8.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9.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71.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72.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73.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74.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75.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7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7.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78.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79.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80.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81.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8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83.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8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85.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86.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87.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88.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89.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90.xml" ContentType="application/vnd.openxmlformats-officedocument.presentationml.notesSlide+xml"/>
  <Override PartName="/ppt/tags/tag279.xml" ContentType="application/vnd.openxmlformats-officedocument.presentationml.tags+xml"/>
  <Override PartName="/ppt/notesSlides/notesSlide91.xml" ContentType="application/vnd.openxmlformats-officedocument.presentationml.notesSlide+xml"/>
  <Override PartName="/ppt/tags/tag280.xml" ContentType="application/vnd.openxmlformats-officedocument.presentationml.tags+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65" r:id="rId2"/>
    <p:sldId id="264" r:id="rId3"/>
    <p:sldId id="357" r:id="rId4"/>
    <p:sldId id="266"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274" r:id="rId24"/>
    <p:sldId id="290" r:id="rId25"/>
    <p:sldId id="293" r:id="rId26"/>
    <p:sldId id="291" r:id="rId27"/>
    <p:sldId id="292" r:id="rId28"/>
    <p:sldId id="346" r:id="rId29"/>
    <p:sldId id="347" r:id="rId30"/>
    <p:sldId id="348" r:id="rId31"/>
    <p:sldId id="349" r:id="rId32"/>
    <p:sldId id="282" r:id="rId33"/>
    <p:sldId id="283" r:id="rId34"/>
    <p:sldId id="284" r:id="rId35"/>
    <p:sldId id="285" r:id="rId36"/>
    <p:sldId id="286" r:id="rId37"/>
    <p:sldId id="287" r:id="rId38"/>
    <p:sldId id="288" r:id="rId39"/>
    <p:sldId id="289" r:id="rId40"/>
    <p:sldId id="267" r:id="rId41"/>
    <p:sldId id="270" r:id="rId42"/>
    <p:sldId id="271" r:id="rId43"/>
    <p:sldId id="273" r:id="rId44"/>
    <p:sldId id="276" r:id="rId45"/>
    <p:sldId id="279" r:id="rId46"/>
    <p:sldId id="280" r:id="rId47"/>
    <p:sldId id="277" r:id="rId48"/>
    <p:sldId id="278" r:id="rId49"/>
    <p:sldId id="272" r:id="rId50"/>
    <p:sldId id="294" r:id="rId51"/>
    <p:sldId id="295" r:id="rId52"/>
    <p:sldId id="304" r:id="rId53"/>
    <p:sldId id="296" r:id="rId54"/>
    <p:sldId id="297" r:id="rId55"/>
    <p:sldId id="298" r:id="rId56"/>
    <p:sldId id="299" r:id="rId57"/>
    <p:sldId id="300" r:id="rId58"/>
    <p:sldId id="301" r:id="rId59"/>
    <p:sldId id="302" r:id="rId60"/>
    <p:sldId id="303" r:id="rId61"/>
    <p:sldId id="370" r:id="rId62"/>
    <p:sldId id="268" r:id="rId63"/>
    <p:sldId id="323" r:id="rId64"/>
    <p:sldId id="324" r:id="rId65"/>
    <p:sldId id="325" r:id="rId66"/>
    <p:sldId id="326" r:id="rId67"/>
    <p:sldId id="327" r:id="rId68"/>
    <p:sldId id="269" r:id="rId69"/>
    <p:sldId id="359" r:id="rId70"/>
    <p:sldId id="358" r:id="rId71"/>
    <p:sldId id="361" r:id="rId72"/>
    <p:sldId id="360" r:id="rId73"/>
    <p:sldId id="362" r:id="rId74"/>
    <p:sldId id="363" r:id="rId75"/>
    <p:sldId id="364" r:id="rId76"/>
    <p:sldId id="365" r:id="rId77"/>
    <p:sldId id="366" r:id="rId78"/>
    <p:sldId id="367" r:id="rId79"/>
    <p:sldId id="368" r:id="rId80"/>
    <p:sldId id="281" r:id="rId81"/>
    <p:sldId id="319" r:id="rId82"/>
    <p:sldId id="305" r:id="rId83"/>
    <p:sldId id="306" r:id="rId84"/>
    <p:sldId id="320" r:id="rId85"/>
    <p:sldId id="307" r:id="rId86"/>
    <p:sldId id="308" r:id="rId87"/>
    <p:sldId id="309" r:id="rId88"/>
    <p:sldId id="310" r:id="rId89"/>
    <p:sldId id="321" r:id="rId90"/>
    <p:sldId id="311" r:id="rId91"/>
    <p:sldId id="312" r:id="rId92"/>
    <p:sldId id="322" r:id="rId93"/>
    <p:sldId id="313" r:id="rId94"/>
    <p:sldId id="314" r:id="rId95"/>
    <p:sldId id="316" r:id="rId96"/>
    <p:sldId id="315" r:id="rId97"/>
    <p:sldId id="317" r:id="rId98"/>
    <p:sldId id="318" r:id="rId99"/>
    <p:sldId id="350" r:id="rId100"/>
    <p:sldId id="352" r:id="rId101"/>
    <p:sldId id="353" r:id="rId102"/>
    <p:sldId id="351" r:id="rId103"/>
    <p:sldId id="354" r:id="rId104"/>
    <p:sldId id="355" r:id="rId105"/>
    <p:sldId id="356" r:id="rId106"/>
    <p:sldId id="369" r:id="rId107"/>
    <p:sldId id="371" r:id="rId10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98" autoAdjust="0"/>
  </p:normalViewPr>
  <p:slideViewPr>
    <p:cSldViewPr>
      <p:cViewPr>
        <p:scale>
          <a:sx n="70" d="100"/>
          <a:sy n="70" d="100"/>
        </p:scale>
        <p:origin x="-1884" y="-1086"/>
      </p:cViewPr>
      <p:guideLst>
        <p:guide orient="horz" pos="2160"/>
        <p:guide pos="2880"/>
      </p:guideLst>
    </p:cSldViewPr>
  </p:slideViewPr>
  <p:outlineViewPr>
    <p:cViewPr>
      <p:scale>
        <a:sx n="33" d="100"/>
        <a:sy n="33" d="100"/>
      </p:scale>
      <p:origin x="0" y="37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61C78-8B63-4D80-9560-15F149E89776}" type="datetimeFigureOut">
              <a:rPr lang="de-DE" smtClean="0"/>
              <a:t>08.09.2019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371C7-143C-4814-A6F6-7DB16C8E9A66}" type="slidenum">
              <a:rPr lang="de-DE" smtClean="0"/>
              <a:t>‹Nr.›</a:t>
            </a:fld>
            <a:endParaRPr lang="de-DE"/>
          </a:p>
        </p:txBody>
      </p:sp>
    </p:spTree>
    <p:extLst>
      <p:ext uri="{BB962C8B-B14F-4D97-AF65-F5344CB8AC3E}">
        <p14:creationId xmlns:p14="http://schemas.microsoft.com/office/powerpoint/2010/main" val="5710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AD371C7-143C-4814-A6F6-7DB16C8E9A66}" type="slidenum">
              <a:rPr lang="de-DE" smtClean="0"/>
              <a:t>1</a:t>
            </a:fld>
            <a:endParaRPr lang="de-DE"/>
          </a:p>
        </p:txBody>
      </p:sp>
    </p:spTree>
    <p:extLst>
      <p:ext uri="{BB962C8B-B14F-4D97-AF65-F5344CB8AC3E}">
        <p14:creationId xmlns:p14="http://schemas.microsoft.com/office/powerpoint/2010/main" val="3163567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dirty="0"/>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quarter" idx="1"/>
          </p:nvPr>
        </p:nvSpPr>
        <p:spPr/>
        <p:txBody>
          <a:bodyPr/>
          <a:lstStyle/>
          <a:p>
            <a:fld id="{B95CE569-9CD9-494E-B13C-89E0B7137A0D}" type="datetimeFigureOut">
              <a:rPr lang="de-DE"/>
              <a:pPr/>
              <a:t>08.09.2019</a:t>
            </a:fld>
            <a:endParaRPr lang="de-DE"/>
          </a:p>
        </p:txBody>
      </p:sp>
      <p:sp>
        <p:nvSpPr>
          <p:cNvPr id="122882" name="Rectangle 2"/>
          <p:cNvSpPr>
            <a:spLocks noGrp="1" noRot="1" noChangeAspect="1"/>
          </p:cNvSpPr>
          <p:nvPr>
            <p:ph type="sldImg"/>
          </p:nvPr>
        </p:nvSpPr>
        <p:spPr>
          <a:noFill/>
          <a:ln>
            <a:miter lim="800000"/>
            <a:headEnd/>
            <a:tailEnd/>
          </a:ln>
        </p:spPr>
      </p:sp>
      <p:sp>
        <p:nvSpPr>
          <p:cNvPr id="122883" name="Rectangle 3"/>
          <p:cNvSpPr>
            <a:spLocks noGrp="1"/>
          </p:cNvSpPr>
          <p:nvPr>
            <p:ph type="body" idx="1"/>
          </p:nvPr>
        </p:nvSpPr>
        <p:spPr>
          <a:noFill/>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BC3E5D1-0381-49FD-81D2-BDB7CB71A847}" type="datetimeFigureOut">
              <a:rPr lang="de-DE" smtClean="0"/>
              <a:t>08.09.2019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2472254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C3E5D1-0381-49FD-81D2-BDB7CB71A847}" type="datetimeFigureOut">
              <a:rPr lang="de-DE" smtClean="0"/>
              <a:t>08.09.2019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8559896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80728"/>
            <a:ext cx="2057400" cy="5145435"/>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C3E5D1-0381-49FD-81D2-BDB7CB71A847}" type="datetimeFigureOut">
              <a:rPr lang="de-DE" smtClean="0"/>
              <a:t>08.09.2019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3036780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rennfolie">
    <p:bg>
      <p:bgPr>
        <a:solidFill>
          <a:schemeClr val="tx2"/>
        </a:solidFill>
        <a:effectLst/>
      </p:bgPr>
    </p:bg>
    <p:spTree>
      <p:nvGrpSpPr>
        <p:cNvPr id="1" name=""/>
        <p:cNvGrpSpPr/>
        <p:nvPr/>
      </p:nvGrpSpPr>
      <p:grpSpPr>
        <a:xfrm>
          <a:off x="0" y="0"/>
          <a:ext cx="0" cy="0"/>
          <a:chOff x="0" y="0"/>
          <a:chExt cx="0" cy="0"/>
        </a:xfrm>
      </p:grpSpPr>
      <p:graphicFrame>
        <p:nvGraphicFramePr>
          <p:cNvPr id="45072" name="Object 1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69" name="think-cell Folie" r:id="rId4" imgW="360" imgH="360" progId="">
                  <p:embed/>
                </p:oleObj>
              </mc:Choice>
              <mc:Fallback>
                <p:oleObj name="think-cell Foli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8" name="Titelplatzhalter 1"/>
          <p:cNvSpPr>
            <a:spLocks noGrp="1"/>
          </p:cNvSpPr>
          <p:nvPr>
            <p:ph type="ctrTitle"/>
          </p:nvPr>
        </p:nvSpPr>
        <p:spPr bwMode="black">
          <a:xfrm>
            <a:off x="304800" y="1773238"/>
            <a:ext cx="8496300" cy="1655762"/>
          </a:xfrm>
        </p:spPr>
        <p:txBody>
          <a:bodyPr/>
          <a:lstStyle>
            <a:lvl1pPr>
              <a:defRPr sz="6000" smtClean="0">
                <a:solidFill>
                  <a:schemeClr val="bg1"/>
                </a:solidFill>
              </a:defRPr>
            </a:lvl1pPr>
          </a:lstStyle>
          <a:p>
            <a:r>
              <a:rPr dirty="0" smtClean="0"/>
              <a:t>TITELMASTERFORMAT DURCH KLICKEN BEARBEITEN</a:t>
            </a:r>
          </a:p>
        </p:txBody>
      </p:sp>
    </p:spTree>
    <p:extLst>
      <p:ext uri="{BB962C8B-B14F-4D97-AF65-F5344CB8AC3E}">
        <p14:creationId xmlns:p14="http://schemas.microsoft.com/office/powerpoint/2010/main" val="3913955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rennfolie_Grau">
    <p:bg>
      <p:bgPr>
        <a:solidFill>
          <a:schemeClr val="accent4"/>
        </a:solidFill>
        <a:effectLst/>
      </p:bgPr>
    </p:bg>
    <p:spTree>
      <p:nvGrpSpPr>
        <p:cNvPr id="1" name=""/>
        <p:cNvGrpSpPr/>
        <p:nvPr/>
      </p:nvGrpSpPr>
      <p:grpSpPr>
        <a:xfrm>
          <a:off x="0" y="0"/>
          <a:ext cx="0" cy="0"/>
          <a:chOff x="0" y="0"/>
          <a:chExt cx="0" cy="0"/>
        </a:xfrm>
      </p:grpSpPr>
      <p:graphicFrame>
        <p:nvGraphicFramePr>
          <p:cNvPr id="45072" name="Object 1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 name="think-cell Folie" r:id="rId5" imgW="360" imgH="360" progId="">
                  <p:embed/>
                </p:oleObj>
              </mc:Choice>
              <mc:Fallback>
                <p:oleObj name="think-cell Foli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8" name="Titelplatzhalter 1"/>
          <p:cNvSpPr>
            <a:spLocks noGrp="1"/>
          </p:cNvSpPr>
          <p:nvPr>
            <p:ph type="ctrTitle"/>
            <p:custDataLst>
              <p:tags r:id="rId3"/>
            </p:custDataLst>
          </p:nvPr>
        </p:nvSpPr>
        <p:spPr bwMode="black">
          <a:xfrm>
            <a:off x="304800" y="1773238"/>
            <a:ext cx="8496300" cy="1655762"/>
          </a:xfrm>
        </p:spPr>
        <p:txBody>
          <a:bodyPr/>
          <a:lstStyle>
            <a:lvl1pPr>
              <a:defRPr sz="6000" smtClean="0">
                <a:solidFill>
                  <a:schemeClr val="bg1"/>
                </a:solidFill>
              </a:defRPr>
            </a:lvl1pPr>
          </a:lstStyle>
          <a:p>
            <a:r>
              <a:rPr smtClean="0"/>
              <a:t>TITELMASTERFORMAT DURCH KLICKEN BEARBEITEN</a:t>
            </a:r>
          </a:p>
        </p:txBody>
      </p:sp>
    </p:spTree>
    <p:extLst>
      <p:ext uri="{BB962C8B-B14F-4D97-AF65-F5344CB8AC3E}">
        <p14:creationId xmlns:p14="http://schemas.microsoft.com/office/powerpoint/2010/main" val="3629426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4800" y="333375"/>
            <a:ext cx="8496300" cy="415498"/>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304799" y="1773238"/>
            <a:ext cx="27360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076010" y="1773238"/>
            <a:ext cx="27360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04025" y="6432550"/>
            <a:ext cx="1800225" cy="136525"/>
          </a:xfrm>
        </p:spPr>
        <p:txBody>
          <a:bodyPr/>
          <a:lstStyle>
            <a:lvl1pPr>
              <a:defRPr/>
            </a:lvl1pPr>
          </a:lstStyle>
          <a:p>
            <a:fld id="{48815FEB-4FD7-4068-86A3-764BD8FB9BD8}" type="datetime1">
              <a:rPr lang="de-DE" smtClean="0"/>
              <a:pPr/>
              <a:t>08.09.2019</a:t>
            </a:fld>
            <a:endParaRPr lang="de-DE"/>
          </a:p>
        </p:txBody>
      </p:sp>
      <p:sp>
        <p:nvSpPr>
          <p:cNvPr id="6" name="Fußzeilenplatzhalter 5"/>
          <p:cNvSpPr>
            <a:spLocks noGrp="1"/>
          </p:cNvSpPr>
          <p:nvPr>
            <p:ph type="ftr" sz="quarter" idx="11"/>
          </p:nvPr>
        </p:nvSpPr>
        <p:spPr>
          <a:xfrm>
            <a:off x="2557463" y="6431563"/>
            <a:ext cx="4102100" cy="138499"/>
          </a:xfrm>
        </p:spPr>
        <p:txBody>
          <a:bodyPr/>
          <a:lstStyle>
            <a:lvl1pPr>
              <a:defRPr/>
            </a:lvl1pPr>
          </a:lstStyle>
          <a:p>
            <a:r>
              <a:rPr lang="de-DE" dirty="0" smtClean="0"/>
              <a:t>– Streng vertraulich, Vertraulich, Intern –             Autor / Thema der Präsentation </a:t>
            </a:r>
            <a:endParaRPr lang="de-DE" dirty="0"/>
          </a:p>
        </p:txBody>
      </p:sp>
      <p:sp>
        <p:nvSpPr>
          <p:cNvPr id="7" name="Foliennummernplatzhalter 6"/>
          <p:cNvSpPr>
            <a:spLocks noGrp="1"/>
          </p:cNvSpPr>
          <p:nvPr>
            <p:ph type="sldNum" sz="quarter" idx="12"/>
          </p:nvPr>
        </p:nvSpPr>
        <p:spPr>
          <a:xfrm>
            <a:off x="8540750" y="6432550"/>
            <a:ext cx="288925" cy="136525"/>
          </a:xfrm>
        </p:spPr>
        <p:txBody>
          <a:bodyPr/>
          <a:lstStyle>
            <a:lvl1pPr>
              <a:defRPr/>
            </a:lvl1pPr>
          </a:lstStyle>
          <a:p>
            <a:fld id="{66EA1891-FA8C-463D-A9E1-6E97ED9952CA}" type="slidenum">
              <a:rPr lang="de-DE"/>
              <a:pPr/>
              <a:t>‹Nr.›</a:t>
            </a:fld>
            <a:endParaRPr lang="de-DE"/>
          </a:p>
        </p:txBody>
      </p:sp>
      <p:sp>
        <p:nvSpPr>
          <p:cNvPr id="8" name="Inhaltsplatzhalter 3"/>
          <p:cNvSpPr>
            <a:spLocks noGrp="1"/>
          </p:cNvSpPr>
          <p:nvPr>
            <p:ph sz="half" idx="13"/>
          </p:nvPr>
        </p:nvSpPr>
        <p:spPr>
          <a:xfrm>
            <a:off x="3190404" y="1773238"/>
            <a:ext cx="27360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23700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BC3E5D1-0381-49FD-81D2-BDB7CB71A847}" type="datetimeFigureOut">
              <a:rPr lang="de-DE" smtClean="0"/>
              <a:t>08.09.2019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24072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BC3E5D1-0381-49FD-81D2-BDB7CB71A847}" type="datetimeFigureOut">
              <a:rPr lang="de-DE" smtClean="0"/>
              <a:t>08.09.2019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2879198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BC3E5D1-0381-49FD-81D2-BDB7CB71A847}" type="datetimeFigureOut">
              <a:rPr lang="de-DE" smtClean="0"/>
              <a:t>08.09.2019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773280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BC3E5D1-0381-49FD-81D2-BDB7CB71A847}" type="datetimeFigureOut">
              <a:rPr lang="de-DE" smtClean="0"/>
              <a:t>08.09.2019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2640835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BC3E5D1-0381-49FD-81D2-BDB7CB71A847}" type="datetimeFigureOut">
              <a:rPr lang="de-DE" smtClean="0"/>
              <a:t>08.09.2019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3225088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BC3E5D1-0381-49FD-81D2-BDB7CB71A847}" type="datetimeFigureOut">
              <a:rPr lang="de-DE" smtClean="0"/>
              <a:t>08.09.2019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34462290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BC3E5D1-0381-49FD-81D2-BDB7CB71A847}" type="datetimeFigureOut">
              <a:rPr lang="de-DE" smtClean="0"/>
              <a:t>08.09.2019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31285323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92695"/>
            <a:ext cx="5486400" cy="4034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BC3E5D1-0381-49FD-81D2-BDB7CB71A847}" type="datetimeFigureOut">
              <a:rPr lang="de-DE" smtClean="0"/>
              <a:t>08.09.2019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29E4C69-9CF2-4639-B6F9-51C2C9F5B082}" type="slidenum">
              <a:rPr lang="de-DE" smtClean="0"/>
              <a:t>‹Nr.›</a:t>
            </a:fld>
            <a:endParaRPr lang="de-DE"/>
          </a:p>
        </p:txBody>
      </p:sp>
    </p:spTree>
    <p:extLst>
      <p:ext uri="{BB962C8B-B14F-4D97-AF65-F5344CB8AC3E}">
        <p14:creationId xmlns:p14="http://schemas.microsoft.com/office/powerpoint/2010/main" val="158053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6203032"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3E5D1-0381-49FD-81D2-BDB7CB71A847}" type="datetimeFigureOut">
              <a:rPr lang="de-DE" smtClean="0"/>
              <a:t>08.09.2019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E4C69-9CF2-4639-B6F9-51C2C9F5B082}" type="slidenum">
              <a:rPr lang="de-DE" smtClean="0"/>
              <a:t>‹Nr.›</a:t>
            </a:fld>
            <a:endParaRPr lang="de-DE"/>
          </a:p>
        </p:txBody>
      </p:sp>
      <p:pic>
        <p:nvPicPr>
          <p:cNvPr id="7"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7208" y="116632"/>
            <a:ext cx="2285078"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23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8.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25.xml"/></Relationships>
</file>

<file path=ppt/slides/_rels/slide10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63.xml"/><Relationship Id="rId7" Type="http://schemas.openxmlformats.org/officeDocument/2006/relationships/oleObject" Target="../embeddings/oleObject88.bin"/><Relationship Id="rId2" Type="http://schemas.openxmlformats.org/officeDocument/2006/relationships/tags" Target="../tags/tag262.xml"/><Relationship Id="rId1" Type="http://schemas.openxmlformats.org/officeDocument/2006/relationships/vmlDrawing" Target="../drawings/vmlDrawing87.vml"/><Relationship Id="rId6" Type="http://schemas.openxmlformats.org/officeDocument/2006/relationships/notesSlide" Target="../notesSlides/notesSlide86.xml"/><Relationship Id="rId5" Type="http://schemas.openxmlformats.org/officeDocument/2006/relationships/slideLayout" Target="../slideLayouts/slideLayout6.xml"/><Relationship Id="rId4" Type="http://schemas.openxmlformats.org/officeDocument/2006/relationships/tags" Target="../tags/tag264.xml"/></Relationships>
</file>

<file path=ppt/slides/_rels/slide10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66.xml"/><Relationship Id="rId7" Type="http://schemas.openxmlformats.org/officeDocument/2006/relationships/oleObject" Target="../embeddings/oleObject89.bin"/><Relationship Id="rId2" Type="http://schemas.openxmlformats.org/officeDocument/2006/relationships/tags" Target="../tags/tag265.xml"/><Relationship Id="rId1" Type="http://schemas.openxmlformats.org/officeDocument/2006/relationships/vmlDrawing" Target="../drawings/vmlDrawing88.vml"/><Relationship Id="rId6" Type="http://schemas.openxmlformats.org/officeDocument/2006/relationships/notesSlide" Target="../notesSlides/notesSlide87.xml"/><Relationship Id="rId5" Type="http://schemas.openxmlformats.org/officeDocument/2006/relationships/slideLayout" Target="../slideLayouts/slideLayout6.xml"/><Relationship Id="rId4" Type="http://schemas.openxmlformats.org/officeDocument/2006/relationships/tags" Target="../tags/tag267.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9.xml"/><Relationship Id="rId1" Type="http://schemas.openxmlformats.org/officeDocument/2006/relationships/tags" Target="../tags/tag268.xml"/></Relationships>
</file>

<file path=ppt/slides/_rels/slide10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71.xml"/><Relationship Id="rId7" Type="http://schemas.openxmlformats.org/officeDocument/2006/relationships/oleObject" Target="../embeddings/oleObject90.bin"/><Relationship Id="rId2" Type="http://schemas.openxmlformats.org/officeDocument/2006/relationships/tags" Target="../tags/tag270.xml"/><Relationship Id="rId1" Type="http://schemas.openxmlformats.org/officeDocument/2006/relationships/vmlDrawing" Target="../drawings/vmlDrawing89.vml"/><Relationship Id="rId6" Type="http://schemas.openxmlformats.org/officeDocument/2006/relationships/notesSlide" Target="../notesSlides/notesSlide88.xml"/><Relationship Id="rId5" Type="http://schemas.openxmlformats.org/officeDocument/2006/relationships/slideLayout" Target="../slideLayouts/slideLayout6.xml"/><Relationship Id="rId4" Type="http://schemas.openxmlformats.org/officeDocument/2006/relationships/tags" Target="../tags/tag272.xml"/></Relationships>
</file>

<file path=ppt/slides/_rels/slide10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74.xml"/><Relationship Id="rId7" Type="http://schemas.openxmlformats.org/officeDocument/2006/relationships/oleObject" Target="../embeddings/oleObject91.bin"/><Relationship Id="rId2" Type="http://schemas.openxmlformats.org/officeDocument/2006/relationships/tags" Target="../tags/tag273.xml"/><Relationship Id="rId1" Type="http://schemas.openxmlformats.org/officeDocument/2006/relationships/vmlDrawing" Target="../drawings/vmlDrawing90.vml"/><Relationship Id="rId6" Type="http://schemas.openxmlformats.org/officeDocument/2006/relationships/notesSlide" Target="../notesSlides/notesSlide89.xml"/><Relationship Id="rId5" Type="http://schemas.openxmlformats.org/officeDocument/2006/relationships/slideLayout" Target="../slideLayouts/slideLayout6.xml"/><Relationship Id="rId4" Type="http://schemas.openxmlformats.org/officeDocument/2006/relationships/tags" Target="../tags/tag275.xml"/></Relationships>
</file>

<file path=ppt/slides/_rels/slide10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77.xml"/><Relationship Id="rId7" Type="http://schemas.openxmlformats.org/officeDocument/2006/relationships/oleObject" Target="../embeddings/oleObject92.bin"/><Relationship Id="rId2" Type="http://schemas.openxmlformats.org/officeDocument/2006/relationships/tags" Target="../tags/tag276.xml"/><Relationship Id="rId1" Type="http://schemas.openxmlformats.org/officeDocument/2006/relationships/vmlDrawing" Target="../drawings/vmlDrawing91.vml"/><Relationship Id="rId6" Type="http://schemas.openxmlformats.org/officeDocument/2006/relationships/notesSlide" Target="../notesSlides/notesSlide90.xml"/><Relationship Id="rId5" Type="http://schemas.openxmlformats.org/officeDocument/2006/relationships/slideLayout" Target="../slideLayouts/slideLayout6.xml"/><Relationship Id="rId4" Type="http://schemas.openxmlformats.org/officeDocument/2006/relationships/tags" Target="../tags/tag278.xml"/></Relationships>
</file>

<file path=ppt/slides/_rels/slide106.xml.rels><?xml version="1.0" encoding="UTF-8" standalone="yes"?>
<Relationships xmlns="http://schemas.openxmlformats.org/package/2006/relationships"><Relationship Id="rId8" Type="http://schemas.openxmlformats.org/officeDocument/2006/relationships/hyperlink" Target="mailto:schuetze@medizin-informatik.org" TargetMode="External"/><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279.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3.bin"/><Relationship Id="rId4" Type="http://schemas.openxmlformats.org/officeDocument/2006/relationships/notesSlide" Target="../notesSlides/notesSlide91.xml"/></Relationships>
</file>

<file path=ppt/slides/_rels/slide10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hyperlink" Target="https://ds-gvo.gesundheitsdatenschutz.org/" TargetMode="External"/><Relationship Id="rId2" Type="http://schemas.openxmlformats.org/officeDocument/2006/relationships/tags" Target="../tags/tag280.xml"/><Relationship Id="rId1" Type="http://schemas.openxmlformats.org/officeDocument/2006/relationships/vmlDrawing" Target="../drawings/vmlDrawing93.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notesSlide" Target="../notesSlides/notesSlide92.xml"/></Relationships>
</file>

<file path=ppt/slides/_rels/slide1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7.xml"/><Relationship Id="rId7" Type="http://schemas.openxmlformats.org/officeDocument/2006/relationships/oleObject" Target="../embeddings/oleObject9.bin"/><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28.xml"/></Relationships>
</file>

<file path=ppt/slides/_rels/slide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0.xml"/><Relationship Id="rId7" Type="http://schemas.openxmlformats.org/officeDocument/2006/relationships/oleObject" Target="../embeddings/oleObject10.bin"/><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31.xml"/></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3.xml"/><Relationship Id="rId7" Type="http://schemas.openxmlformats.org/officeDocument/2006/relationships/oleObject" Target="../embeddings/oleObject11.bin"/><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34.xm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6.xml"/><Relationship Id="rId7" Type="http://schemas.openxmlformats.org/officeDocument/2006/relationships/oleObject" Target="../embeddings/oleObject12.bin"/><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9.xml"/><Relationship Id="rId7" Type="http://schemas.openxmlformats.org/officeDocument/2006/relationships/oleObject" Target="../embeddings/oleObject13.bin"/><Relationship Id="rId2" Type="http://schemas.openxmlformats.org/officeDocument/2006/relationships/tags" Target="../tags/tag38.xml"/><Relationship Id="rId1" Type="http://schemas.openxmlformats.org/officeDocument/2006/relationships/vmlDrawing" Target="../drawings/vmlDrawing13.vml"/><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40.xml"/></Relationships>
</file>

<file path=ppt/slides/_rels/slide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2.xml"/><Relationship Id="rId7" Type="http://schemas.openxmlformats.org/officeDocument/2006/relationships/oleObject" Target="../embeddings/oleObject14.bin"/><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43.xml"/></Relationships>
</file>

<file path=ppt/slides/_rels/slide1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5.xml"/><Relationship Id="rId7" Type="http://schemas.openxmlformats.org/officeDocument/2006/relationships/oleObject" Target="../embeddings/oleObject15.bin"/><Relationship Id="rId2" Type="http://schemas.openxmlformats.org/officeDocument/2006/relationships/tags" Target="../tags/tag44.xml"/><Relationship Id="rId1" Type="http://schemas.openxmlformats.org/officeDocument/2006/relationships/vmlDrawing" Target="../drawings/vmlDrawing15.v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4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0.xml"/><Relationship Id="rId7" Type="http://schemas.openxmlformats.org/officeDocument/2006/relationships/oleObject" Target="../embeddings/oleObject16.bin"/><Relationship Id="rId2" Type="http://schemas.openxmlformats.org/officeDocument/2006/relationships/tags" Target="../tags/tag49.xml"/><Relationship Id="rId1" Type="http://schemas.openxmlformats.org/officeDocument/2006/relationships/vmlDrawing" Target="../drawings/vmlDrawing16.v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3.xml"/><Relationship Id="rId7" Type="http://schemas.openxmlformats.org/officeDocument/2006/relationships/oleObject" Target="../embeddings/oleObject17.bin"/><Relationship Id="rId2" Type="http://schemas.openxmlformats.org/officeDocument/2006/relationships/tags" Target="../tags/tag52.xml"/><Relationship Id="rId1" Type="http://schemas.openxmlformats.org/officeDocument/2006/relationships/vmlDrawing" Target="../drawings/vmlDrawing17.v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2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6.xml"/><Relationship Id="rId7" Type="http://schemas.openxmlformats.org/officeDocument/2006/relationships/oleObject" Target="../embeddings/oleObject18.bin"/><Relationship Id="rId2" Type="http://schemas.openxmlformats.org/officeDocument/2006/relationships/tags" Target="../tags/tag55.xml"/><Relationship Id="rId1" Type="http://schemas.openxmlformats.org/officeDocument/2006/relationships/vmlDrawing" Target="../drawings/vmlDrawing18.v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57.xml"/></Relationships>
</file>

<file path=ppt/slides/_rels/slide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9.xml"/><Relationship Id="rId7" Type="http://schemas.openxmlformats.org/officeDocument/2006/relationships/oleObject" Target="../embeddings/oleObject19.bin"/><Relationship Id="rId2" Type="http://schemas.openxmlformats.org/officeDocument/2006/relationships/tags" Target="../tags/tag58.xml"/><Relationship Id="rId1" Type="http://schemas.openxmlformats.org/officeDocument/2006/relationships/vmlDrawing" Target="../drawings/vmlDrawing19.v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tags" Target="../tags/tag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2.xml"/><Relationship Id="rId7" Type="http://schemas.openxmlformats.org/officeDocument/2006/relationships/oleObject" Target="../embeddings/oleObject20.bin"/><Relationship Id="rId2" Type="http://schemas.openxmlformats.org/officeDocument/2006/relationships/tags" Target="../tags/tag61.xml"/><Relationship Id="rId1" Type="http://schemas.openxmlformats.org/officeDocument/2006/relationships/vmlDrawing" Target="../drawings/vmlDrawing20.vml"/><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tags" Target="../tags/tag63.xml"/></Relationships>
</file>

<file path=ppt/slides/_rels/slide2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5.xml"/><Relationship Id="rId7" Type="http://schemas.openxmlformats.org/officeDocument/2006/relationships/oleObject" Target="../embeddings/oleObject21.bin"/><Relationship Id="rId2" Type="http://schemas.openxmlformats.org/officeDocument/2006/relationships/tags" Target="../tags/tag64.xml"/><Relationship Id="rId1" Type="http://schemas.openxmlformats.org/officeDocument/2006/relationships/vmlDrawing" Target="../drawings/vmlDrawing21.v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66.xml"/></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8.xml"/><Relationship Id="rId7" Type="http://schemas.openxmlformats.org/officeDocument/2006/relationships/oleObject" Target="../embeddings/oleObject22.bin"/><Relationship Id="rId2" Type="http://schemas.openxmlformats.org/officeDocument/2006/relationships/tags" Target="../tags/tag67.xml"/><Relationship Id="rId1" Type="http://schemas.openxmlformats.org/officeDocument/2006/relationships/vmlDrawing" Target="../drawings/vmlDrawing22.v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69.xml"/></Relationships>
</file>

<file path=ppt/slides/_rels/slide2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1.xml"/><Relationship Id="rId7" Type="http://schemas.openxmlformats.org/officeDocument/2006/relationships/oleObject" Target="../embeddings/oleObject23.bin"/><Relationship Id="rId2" Type="http://schemas.openxmlformats.org/officeDocument/2006/relationships/tags" Target="../tags/tag70.xml"/><Relationship Id="rId1" Type="http://schemas.openxmlformats.org/officeDocument/2006/relationships/vmlDrawing" Target="../drawings/vmlDrawing23.v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72.xml"/></Relationships>
</file>

<file path=ppt/slides/_rels/slide2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4.xml"/><Relationship Id="rId7" Type="http://schemas.openxmlformats.org/officeDocument/2006/relationships/oleObject" Target="../embeddings/oleObject24.bin"/><Relationship Id="rId2" Type="http://schemas.openxmlformats.org/officeDocument/2006/relationships/tags" Target="../tags/tag73.xml"/><Relationship Id="rId1" Type="http://schemas.openxmlformats.org/officeDocument/2006/relationships/vmlDrawing" Target="../drawings/vmlDrawing24.v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75.xml"/></Relationships>
</file>

<file path=ppt/slides/_rels/slide2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7.xml"/><Relationship Id="rId7" Type="http://schemas.openxmlformats.org/officeDocument/2006/relationships/oleObject" Target="../embeddings/oleObject25.bin"/><Relationship Id="rId2" Type="http://schemas.openxmlformats.org/officeDocument/2006/relationships/tags" Target="../tags/tag76.xml"/><Relationship Id="rId1" Type="http://schemas.openxmlformats.org/officeDocument/2006/relationships/vmlDrawing" Target="../drawings/vmlDrawing25.v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7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0.xml"/><Relationship Id="rId7" Type="http://schemas.openxmlformats.org/officeDocument/2006/relationships/oleObject" Target="../embeddings/oleObject26.bin"/><Relationship Id="rId2" Type="http://schemas.openxmlformats.org/officeDocument/2006/relationships/tags" Target="../tags/tag79.xml"/><Relationship Id="rId1" Type="http://schemas.openxmlformats.org/officeDocument/2006/relationships/vmlDrawing" Target="../drawings/vmlDrawing26.vml"/><Relationship Id="rId6" Type="http://schemas.openxmlformats.org/officeDocument/2006/relationships/notesSlide" Target="../notesSlides/notesSlide25.xml"/><Relationship Id="rId5" Type="http://schemas.openxmlformats.org/officeDocument/2006/relationships/slideLayout" Target="../slideLayouts/slideLayout6.xml"/><Relationship Id="rId4" Type="http://schemas.openxmlformats.org/officeDocument/2006/relationships/tags" Target="../tags/tag81.xml"/></Relationships>
</file>

<file path=ppt/slides/_rels/slide3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3.xml"/><Relationship Id="rId7" Type="http://schemas.openxmlformats.org/officeDocument/2006/relationships/oleObject" Target="../embeddings/oleObject27.bin"/><Relationship Id="rId2" Type="http://schemas.openxmlformats.org/officeDocument/2006/relationships/tags" Target="../tags/tag82.xml"/><Relationship Id="rId1" Type="http://schemas.openxmlformats.org/officeDocument/2006/relationships/vmlDrawing" Target="../drawings/vmlDrawing27.vml"/><Relationship Id="rId6" Type="http://schemas.openxmlformats.org/officeDocument/2006/relationships/notesSlide" Target="../notesSlides/notesSlide26.xml"/><Relationship Id="rId5" Type="http://schemas.openxmlformats.org/officeDocument/2006/relationships/slideLayout" Target="../slideLayouts/slideLayout6.xml"/><Relationship Id="rId4" Type="http://schemas.openxmlformats.org/officeDocument/2006/relationships/tags" Target="../tags/tag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6.xml"/><Relationship Id="rId7" Type="http://schemas.openxmlformats.org/officeDocument/2006/relationships/oleObject" Target="../embeddings/oleObject28.bin"/><Relationship Id="rId2" Type="http://schemas.openxmlformats.org/officeDocument/2006/relationships/tags" Target="../tags/tag85.xml"/><Relationship Id="rId1" Type="http://schemas.openxmlformats.org/officeDocument/2006/relationships/vmlDrawing" Target="../drawings/vmlDrawing28.v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87.xml"/></Relationships>
</file>

<file path=ppt/slides/_rels/slide3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9.xml"/><Relationship Id="rId7" Type="http://schemas.openxmlformats.org/officeDocument/2006/relationships/oleObject" Target="../embeddings/oleObject29.bin"/><Relationship Id="rId2" Type="http://schemas.openxmlformats.org/officeDocument/2006/relationships/tags" Target="../tags/tag88.xml"/><Relationship Id="rId1" Type="http://schemas.openxmlformats.org/officeDocument/2006/relationships/vmlDrawing" Target="../drawings/vmlDrawing29.vml"/><Relationship Id="rId6" Type="http://schemas.openxmlformats.org/officeDocument/2006/relationships/notesSlide" Target="../notesSlides/notesSlide28.xml"/><Relationship Id="rId5" Type="http://schemas.openxmlformats.org/officeDocument/2006/relationships/slideLayout" Target="../slideLayouts/slideLayout6.xml"/><Relationship Id="rId4" Type="http://schemas.openxmlformats.org/officeDocument/2006/relationships/tags" Target="../tags/tag90.xml"/></Relationships>
</file>

<file path=ppt/slides/_rels/slide3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2.xml"/><Relationship Id="rId7" Type="http://schemas.openxmlformats.org/officeDocument/2006/relationships/oleObject" Target="../embeddings/oleObject30.bin"/><Relationship Id="rId2" Type="http://schemas.openxmlformats.org/officeDocument/2006/relationships/tags" Target="../tags/tag91.xml"/><Relationship Id="rId1" Type="http://schemas.openxmlformats.org/officeDocument/2006/relationships/vmlDrawing" Target="../drawings/vmlDrawing30.vml"/><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93.xml"/></Relationships>
</file>

<file path=ppt/slides/_rels/slide3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5.xml"/><Relationship Id="rId7" Type="http://schemas.openxmlformats.org/officeDocument/2006/relationships/oleObject" Target="../embeddings/oleObject31.bin"/><Relationship Id="rId2" Type="http://schemas.openxmlformats.org/officeDocument/2006/relationships/tags" Target="../tags/tag94.xml"/><Relationship Id="rId1" Type="http://schemas.openxmlformats.org/officeDocument/2006/relationships/vmlDrawing" Target="../drawings/vmlDrawing31.vml"/><Relationship Id="rId6" Type="http://schemas.openxmlformats.org/officeDocument/2006/relationships/notesSlide" Target="../notesSlides/notesSlide30.xml"/><Relationship Id="rId5" Type="http://schemas.openxmlformats.org/officeDocument/2006/relationships/slideLayout" Target="../slideLayouts/slideLayout6.xml"/><Relationship Id="rId4" Type="http://schemas.openxmlformats.org/officeDocument/2006/relationships/tags" Target="../tags/tag96.xml"/></Relationships>
</file>

<file path=ppt/slides/_rels/slide3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98.xml"/><Relationship Id="rId7" Type="http://schemas.openxmlformats.org/officeDocument/2006/relationships/oleObject" Target="../embeddings/oleObject32.bin"/><Relationship Id="rId2" Type="http://schemas.openxmlformats.org/officeDocument/2006/relationships/tags" Target="../tags/tag97.xml"/><Relationship Id="rId1" Type="http://schemas.openxmlformats.org/officeDocument/2006/relationships/vmlDrawing" Target="../drawings/vmlDrawing32.vml"/><Relationship Id="rId6" Type="http://schemas.openxmlformats.org/officeDocument/2006/relationships/notesSlide" Target="../notesSlides/notesSlide31.xml"/><Relationship Id="rId5" Type="http://schemas.openxmlformats.org/officeDocument/2006/relationships/slideLayout" Target="../slideLayouts/slideLayout6.xml"/><Relationship Id="rId4" Type="http://schemas.openxmlformats.org/officeDocument/2006/relationships/tags" Target="../tags/tag99.xml"/></Relationships>
</file>

<file path=ppt/slides/_rels/slide3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1.xml"/><Relationship Id="rId7" Type="http://schemas.openxmlformats.org/officeDocument/2006/relationships/oleObject" Target="../embeddings/oleObject33.bin"/><Relationship Id="rId2" Type="http://schemas.openxmlformats.org/officeDocument/2006/relationships/tags" Target="../tags/tag100.xml"/><Relationship Id="rId1" Type="http://schemas.openxmlformats.org/officeDocument/2006/relationships/vmlDrawing" Target="../drawings/vmlDrawing33.vml"/><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tags" Target="../tags/tag102.xml"/></Relationships>
</file>

<file path=ppt/slides/_rels/slide3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4.xml"/><Relationship Id="rId7" Type="http://schemas.openxmlformats.org/officeDocument/2006/relationships/oleObject" Target="../embeddings/oleObject34.bin"/><Relationship Id="rId2" Type="http://schemas.openxmlformats.org/officeDocument/2006/relationships/tags" Target="../tags/tag103.xml"/><Relationship Id="rId1" Type="http://schemas.openxmlformats.org/officeDocument/2006/relationships/vmlDrawing" Target="../drawings/vmlDrawing34.vml"/><Relationship Id="rId6" Type="http://schemas.openxmlformats.org/officeDocument/2006/relationships/notesSlide" Target="../notesSlides/notesSlide33.xml"/><Relationship Id="rId5" Type="http://schemas.openxmlformats.org/officeDocument/2006/relationships/slideLayout" Target="../slideLayouts/slideLayout6.xml"/><Relationship Id="rId4" Type="http://schemas.openxmlformats.org/officeDocument/2006/relationships/tags" Target="../tags/tag10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slideLayout" Target="../slideLayouts/slideLayout6.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7.xml"/><Relationship Id="rId7" Type="http://schemas.openxmlformats.org/officeDocument/2006/relationships/oleObject" Target="../embeddings/oleObject35.bin"/><Relationship Id="rId2" Type="http://schemas.openxmlformats.org/officeDocument/2006/relationships/tags" Target="../tags/tag106.xml"/><Relationship Id="rId1" Type="http://schemas.openxmlformats.org/officeDocument/2006/relationships/vmlDrawing" Target="../drawings/vmlDrawing35.vml"/><Relationship Id="rId6" Type="http://schemas.openxmlformats.org/officeDocument/2006/relationships/notesSlide" Target="../notesSlides/notesSlide34.xml"/><Relationship Id="rId5" Type="http://schemas.openxmlformats.org/officeDocument/2006/relationships/slideLayout" Target="../slideLayouts/slideLayout6.xml"/><Relationship Id="rId4" Type="http://schemas.openxmlformats.org/officeDocument/2006/relationships/tags" Target="../tags/tag108.xml"/></Relationships>
</file>

<file path=ppt/slides/_rels/slide4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0.xml"/><Relationship Id="rId7" Type="http://schemas.openxmlformats.org/officeDocument/2006/relationships/oleObject" Target="../embeddings/oleObject36.bin"/><Relationship Id="rId2" Type="http://schemas.openxmlformats.org/officeDocument/2006/relationships/tags" Target="../tags/tag109.xml"/><Relationship Id="rId1" Type="http://schemas.openxmlformats.org/officeDocument/2006/relationships/vmlDrawing" Target="../drawings/vmlDrawing36.vml"/><Relationship Id="rId6" Type="http://schemas.openxmlformats.org/officeDocument/2006/relationships/notesSlide" Target="../notesSlides/notesSlide35.xml"/><Relationship Id="rId5" Type="http://schemas.openxmlformats.org/officeDocument/2006/relationships/slideLayout" Target="../slideLayouts/slideLayout6.xml"/><Relationship Id="rId4" Type="http://schemas.openxmlformats.org/officeDocument/2006/relationships/tags" Target="../tags/tag111.xml"/></Relationships>
</file>

<file path=ppt/slides/_rels/slide4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3.xml"/><Relationship Id="rId7" Type="http://schemas.openxmlformats.org/officeDocument/2006/relationships/oleObject" Target="../embeddings/oleObject37.bin"/><Relationship Id="rId2" Type="http://schemas.openxmlformats.org/officeDocument/2006/relationships/tags" Target="../tags/tag112.xml"/><Relationship Id="rId1" Type="http://schemas.openxmlformats.org/officeDocument/2006/relationships/vmlDrawing" Target="../drawings/vmlDrawing37.vml"/><Relationship Id="rId6" Type="http://schemas.openxmlformats.org/officeDocument/2006/relationships/notesSlide" Target="../notesSlides/notesSlide36.xml"/><Relationship Id="rId5" Type="http://schemas.openxmlformats.org/officeDocument/2006/relationships/slideLayout" Target="../slideLayouts/slideLayout6.xml"/><Relationship Id="rId4" Type="http://schemas.openxmlformats.org/officeDocument/2006/relationships/tags" Target="../tags/tag114.xml"/></Relationships>
</file>

<file path=ppt/slides/_rels/slide4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6.xml"/><Relationship Id="rId7" Type="http://schemas.openxmlformats.org/officeDocument/2006/relationships/oleObject" Target="../embeddings/oleObject38.bin"/><Relationship Id="rId2" Type="http://schemas.openxmlformats.org/officeDocument/2006/relationships/tags" Target="../tags/tag115.xml"/><Relationship Id="rId1" Type="http://schemas.openxmlformats.org/officeDocument/2006/relationships/vmlDrawing" Target="../drawings/vmlDrawing38.vml"/><Relationship Id="rId6" Type="http://schemas.openxmlformats.org/officeDocument/2006/relationships/notesSlide" Target="../notesSlides/notesSlide37.xml"/><Relationship Id="rId5" Type="http://schemas.openxmlformats.org/officeDocument/2006/relationships/slideLayout" Target="../slideLayouts/slideLayout6.xml"/><Relationship Id="rId4" Type="http://schemas.openxmlformats.org/officeDocument/2006/relationships/tags" Target="../tags/tag117.xml"/><Relationship Id="rId9" Type="http://schemas.openxmlformats.org/officeDocument/2006/relationships/hyperlink" Target="http://ds-gvo.gesundheitsdatenschutz.org/html/adv-vertrag.php"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9.xml"/><Relationship Id="rId7" Type="http://schemas.openxmlformats.org/officeDocument/2006/relationships/oleObject" Target="../embeddings/oleObject39.bin"/><Relationship Id="rId2" Type="http://schemas.openxmlformats.org/officeDocument/2006/relationships/tags" Target="../tags/tag118.xml"/><Relationship Id="rId1" Type="http://schemas.openxmlformats.org/officeDocument/2006/relationships/vmlDrawing" Target="../drawings/vmlDrawing39.v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120.xml"/></Relationships>
</file>

<file path=ppt/slides/_rels/slide4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2.xml"/><Relationship Id="rId7" Type="http://schemas.openxmlformats.org/officeDocument/2006/relationships/oleObject" Target="../embeddings/oleObject40.bin"/><Relationship Id="rId2" Type="http://schemas.openxmlformats.org/officeDocument/2006/relationships/tags" Target="../tags/tag121.xml"/><Relationship Id="rId1" Type="http://schemas.openxmlformats.org/officeDocument/2006/relationships/vmlDrawing" Target="../drawings/vmlDrawing40.vml"/><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tags" Target="../tags/tag1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5.xml"/><Relationship Id="rId7" Type="http://schemas.openxmlformats.org/officeDocument/2006/relationships/oleObject" Target="../embeddings/oleObject41.bin"/><Relationship Id="rId2" Type="http://schemas.openxmlformats.org/officeDocument/2006/relationships/tags" Target="../tags/tag124.xml"/><Relationship Id="rId1" Type="http://schemas.openxmlformats.org/officeDocument/2006/relationships/vmlDrawing" Target="../drawings/vmlDrawing41.vml"/><Relationship Id="rId6" Type="http://schemas.openxmlformats.org/officeDocument/2006/relationships/notesSlide" Target="../notesSlides/notesSlide40.xml"/><Relationship Id="rId5" Type="http://schemas.openxmlformats.org/officeDocument/2006/relationships/slideLayout" Target="../slideLayouts/slideLayout6.xml"/><Relationship Id="rId4" Type="http://schemas.openxmlformats.org/officeDocument/2006/relationships/tags" Target="../tags/tag126.xml"/></Relationships>
</file>

<file path=ppt/slides/_rels/slide5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8.xml"/><Relationship Id="rId7" Type="http://schemas.openxmlformats.org/officeDocument/2006/relationships/oleObject" Target="../embeddings/oleObject42.bin"/><Relationship Id="rId2" Type="http://schemas.openxmlformats.org/officeDocument/2006/relationships/tags" Target="../tags/tag127.xml"/><Relationship Id="rId1" Type="http://schemas.openxmlformats.org/officeDocument/2006/relationships/vmlDrawing" Target="../drawings/vmlDrawing42.vml"/><Relationship Id="rId6" Type="http://schemas.openxmlformats.org/officeDocument/2006/relationships/notesSlide" Target="../notesSlides/notesSlide41.xml"/><Relationship Id="rId5" Type="http://schemas.openxmlformats.org/officeDocument/2006/relationships/slideLayout" Target="../slideLayouts/slideLayout6.xml"/><Relationship Id="rId4" Type="http://schemas.openxmlformats.org/officeDocument/2006/relationships/tags" Target="../tags/tag129.xml"/><Relationship Id="rId9" Type="http://schemas.openxmlformats.org/officeDocument/2006/relationships/hyperlink" Target="https://dejure.org/2018,14279"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1.xml"/><Relationship Id="rId7" Type="http://schemas.openxmlformats.org/officeDocument/2006/relationships/oleObject" Target="../embeddings/oleObject43.bin"/><Relationship Id="rId2" Type="http://schemas.openxmlformats.org/officeDocument/2006/relationships/tags" Target="../tags/tag130.xml"/><Relationship Id="rId1" Type="http://schemas.openxmlformats.org/officeDocument/2006/relationships/vmlDrawing" Target="../drawings/vmlDrawing43.vml"/><Relationship Id="rId6" Type="http://schemas.openxmlformats.org/officeDocument/2006/relationships/notesSlide" Target="../notesSlides/notesSlide42.xml"/><Relationship Id="rId5" Type="http://schemas.openxmlformats.org/officeDocument/2006/relationships/slideLayout" Target="../slideLayouts/slideLayout6.xml"/><Relationship Id="rId4" Type="http://schemas.openxmlformats.org/officeDocument/2006/relationships/tags" Target="../tags/tag132.xml"/></Relationships>
</file>

<file path=ppt/slides/_rels/slide5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4.xml"/><Relationship Id="rId7" Type="http://schemas.openxmlformats.org/officeDocument/2006/relationships/oleObject" Target="../embeddings/oleObject44.bin"/><Relationship Id="rId2" Type="http://schemas.openxmlformats.org/officeDocument/2006/relationships/tags" Target="../tags/tag133.xml"/><Relationship Id="rId1" Type="http://schemas.openxmlformats.org/officeDocument/2006/relationships/vmlDrawing" Target="../drawings/vmlDrawing44.vml"/><Relationship Id="rId6" Type="http://schemas.openxmlformats.org/officeDocument/2006/relationships/notesSlide" Target="../notesSlides/notesSlide43.xml"/><Relationship Id="rId5" Type="http://schemas.openxmlformats.org/officeDocument/2006/relationships/slideLayout" Target="../slideLayouts/slideLayout6.xml"/><Relationship Id="rId4" Type="http://schemas.openxmlformats.org/officeDocument/2006/relationships/tags" Target="../tags/tag135.xml"/></Relationships>
</file>

<file path=ppt/slides/_rels/slide5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7.xml"/><Relationship Id="rId7" Type="http://schemas.openxmlformats.org/officeDocument/2006/relationships/oleObject" Target="../embeddings/oleObject45.bin"/><Relationship Id="rId2" Type="http://schemas.openxmlformats.org/officeDocument/2006/relationships/tags" Target="../tags/tag136.xml"/><Relationship Id="rId1" Type="http://schemas.openxmlformats.org/officeDocument/2006/relationships/vmlDrawing" Target="../drawings/vmlDrawing45.vml"/><Relationship Id="rId6" Type="http://schemas.openxmlformats.org/officeDocument/2006/relationships/notesSlide" Target="../notesSlides/notesSlide44.xml"/><Relationship Id="rId5" Type="http://schemas.openxmlformats.org/officeDocument/2006/relationships/slideLayout" Target="../slideLayouts/slideLayout6.xml"/><Relationship Id="rId4" Type="http://schemas.openxmlformats.org/officeDocument/2006/relationships/tags" Target="../tags/tag138.xml"/></Relationships>
</file>

<file path=ppt/slides/_rels/slide5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0.xml"/><Relationship Id="rId7" Type="http://schemas.openxmlformats.org/officeDocument/2006/relationships/oleObject" Target="../embeddings/oleObject46.bin"/><Relationship Id="rId2" Type="http://schemas.openxmlformats.org/officeDocument/2006/relationships/tags" Target="../tags/tag139.xml"/><Relationship Id="rId1" Type="http://schemas.openxmlformats.org/officeDocument/2006/relationships/vmlDrawing" Target="../drawings/vmlDrawing46.vml"/><Relationship Id="rId6" Type="http://schemas.openxmlformats.org/officeDocument/2006/relationships/notesSlide" Target="../notesSlides/notesSlide45.xml"/><Relationship Id="rId5" Type="http://schemas.openxmlformats.org/officeDocument/2006/relationships/slideLayout" Target="../slideLayouts/slideLayout6.xml"/><Relationship Id="rId4" Type="http://schemas.openxmlformats.org/officeDocument/2006/relationships/tags" Target="../tags/tag141.xml"/></Relationships>
</file>

<file path=ppt/slides/_rels/slide5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3.xml"/><Relationship Id="rId7" Type="http://schemas.openxmlformats.org/officeDocument/2006/relationships/oleObject" Target="../embeddings/oleObject47.bin"/><Relationship Id="rId2" Type="http://schemas.openxmlformats.org/officeDocument/2006/relationships/tags" Target="../tags/tag142.xml"/><Relationship Id="rId1" Type="http://schemas.openxmlformats.org/officeDocument/2006/relationships/vmlDrawing" Target="../drawings/vmlDrawing47.vml"/><Relationship Id="rId6" Type="http://schemas.openxmlformats.org/officeDocument/2006/relationships/notesSlide" Target="../notesSlides/notesSlide46.xml"/><Relationship Id="rId5" Type="http://schemas.openxmlformats.org/officeDocument/2006/relationships/slideLayout" Target="../slideLayouts/slideLayout6.xml"/><Relationship Id="rId4" Type="http://schemas.openxmlformats.org/officeDocument/2006/relationships/tags" Target="../tags/tag144.xml"/></Relationships>
</file>

<file path=ppt/slides/_rels/slide5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6.xml"/><Relationship Id="rId7" Type="http://schemas.openxmlformats.org/officeDocument/2006/relationships/oleObject" Target="../embeddings/oleObject48.bin"/><Relationship Id="rId2" Type="http://schemas.openxmlformats.org/officeDocument/2006/relationships/tags" Target="../tags/tag145.xml"/><Relationship Id="rId1" Type="http://schemas.openxmlformats.org/officeDocument/2006/relationships/vmlDrawing" Target="../drawings/vmlDrawing48.vml"/><Relationship Id="rId6" Type="http://schemas.openxmlformats.org/officeDocument/2006/relationships/notesSlide" Target="../notesSlides/notesSlide47.xml"/><Relationship Id="rId5" Type="http://schemas.openxmlformats.org/officeDocument/2006/relationships/slideLayout" Target="../slideLayouts/slideLayout6.xml"/><Relationship Id="rId4" Type="http://schemas.openxmlformats.org/officeDocument/2006/relationships/tags" Target="../tags/tag147.xml"/></Relationships>
</file>

<file path=ppt/slides/_rels/slide5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9.xml"/><Relationship Id="rId7" Type="http://schemas.openxmlformats.org/officeDocument/2006/relationships/oleObject" Target="../embeddings/oleObject49.bin"/><Relationship Id="rId2" Type="http://schemas.openxmlformats.org/officeDocument/2006/relationships/tags" Target="../tags/tag148.xml"/><Relationship Id="rId1" Type="http://schemas.openxmlformats.org/officeDocument/2006/relationships/vmlDrawing" Target="../drawings/vmlDrawing49.vml"/><Relationship Id="rId6" Type="http://schemas.openxmlformats.org/officeDocument/2006/relationships/notesSlide" Target="../notesSlides/notesSlide48.xml"/><Relationship Id="rId5" Type="http://schemas.openxmlformats.org/officeDocument/2006/relationships/slideLayout" Target="../slideLayouts/slideLayout6.xml"/><Relationship Id="rId4" Type="http://schemas.openxmlformats.org/officeDocument/2006/relationships/tags" Target="../tags/tag150.xml"/></Relationships>
</file>

<file path=ppt/slides/_rels/slide5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52.xml"/><Relationship Id="rId7" Type="http://schemas.openxmlformats.org/officeDocument/2006/relationships/oleObject" Target="../embeddings/oleObject50.bin"/><Relationship Id="rId2" Type="http://schemas.openxmlformats.org/officeDocument/2006/relationships/tags" Target="../tags/tag151.xml"/><Relationship Id="rId1" Type="http://schemas.openxmlformats.org/officeDocument/2006/relationships/vmlDrawing" Target="../drawings/vmlDrawing50.vml"/><Relationship Id="rId6" Type="http://schemas.openxmlformats.org/officeDocument/2006/relationships/notesSlide" Target="../notesSlides/notesSlide49.xml"/><Relationship Id="rId5" Type="http://schemas.openxmlformats.org/officeDocument/2006/relationships/slideLayout" Target="../slideLayouts/slideLayout6.xml"/><Relationship Id="rId4" Type="http://schemas.openxmlformats.org/officeDocument/2006/relationships/tags" Target="../tags/tag153.xml"/></Relationships>
</file>

<file path=ppt/slides/_rels/slide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xml"/><Relationship Id="rId7"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2.xml"/></Relationships>
</file>

<file path=ppt/slides/_rels/slide60.xml.rels><?xml version="1.0" encoding="UTF-8" standalone="yes"?>
<Relationships xmlns="http://schemas.openxmlformats.org/package/2006/relationships"><Relationship Id="rId8" Type="http://schemas.openxmlformats.org/officeDocument/2006/relationships/hyperlink" Target="https://www.baden-wuerttemberg.datenschutz.de/mehr-licht-gemeinsame-verantwortlichkeit-sinnvoll-gestalten/" TargetMode="External"/><Relationship Id="rId3" Type="http://schemas.openxmlformats.org/officeDocument/2006/relationships/tags" Target="../tags/tag155.xml"/><Relationship Id="rId7" Type="http://schemas.openxmlformats.org/officeDocument/2006/relationships/hyperlink" Target="http://ds-gvo.gesundheitsdatenschutz.org/html/gemeinsam_verantwortlich.php" TargetMode="External"/><Relationship Id="rId2" Type="http://schemas.openxmlformats.org/officeDocument/2006/relationships/tags" Target="../tags/tag154.xml"/><Relationship Id="rId1" Type="http://schemas.openxmlformats.org/officeDocument/2006/relationships/vmlDrawing" Target="../drawings/vmlDrawing51.vml"/><Relationship Id="rId6" Type="http://schemas.openxmlformats.org/officeDocument/2006/relationships/notesSlide" Target="../notesSlides/notesSlide50.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oleObject" Target="../embeddings/oleObject51.bin"/><Relationship Id="rId4" Type="http://schemas.openxmlformats.org/officeDocument/2006/relationships/tags" Target="../tags/tag156.xml"/><Relationship Id="rId9" Type="http://schemas.openxmlformats.org/officeDocument/2006/relationships/hyperlink" Target="https://www.datenschutz-guru.de/mustervertrag-gemeinsame-verantwortlichkeit/" TargetMode="Externa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tags" Target="../tags/tag158.xml"/><Relationship Id="rId7" Type="http://schemas.openxmlformats.org/officeDocument/2006/relationships/hyperlink" Target="http://ds-gvo.gesundheitsdatenschutz.org/html/gemeinsam_verantwortlich.php" TargetMode="External"/><Relationship Id="rId2" Type="http://schemas.openxmlformats.org/officeDocument/2006/relationships/tags" Target="../tags/tag157.xml"/><Relationship Id="rId1" Type="http://schemas.openxmlformats.org/officeDocument/2006/relationships/vmlDrawing" Target="../drawings/vmlDrawing52.vml"/><Relationship Id="rId6" Type="http://schemas.openxmlformats.org/officeDocument/2006/relationships/notesSlide" Target="../notesSlides/notesSlide51.xml"/><Relationship Id="rId11" Type="http://schemas.openxmlformats.org/officeDocument/2006/relationships/image" Target="../media/image9.wmf"/><Relationship Id="rId5" Type="http://schemas.openxmlformats.org/officeDocument/2006/relationships/slideLayout" Target="../slideLayouts/slideLayout6.xml"/><Relationship Id="rId10" Type="http://schemas.openxmlformats.org/officeDocument/2006/relationships/oleObject" Target="../embeddings/oleObject53.bin"/><Relationship Id="rId4" Type="http://schemas.openxmlformats.org/officeDocument/2006/relationships/tags" Target="../tags/tag159.xml"/><Relationship Id="rId9" Type="http://schemas.openxmlformats.org/officeDocument/2006/relationships/image" Target="../media/image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1.xml"/><Relationship Id="rId7" Type="http://schemas.openxmlformats.org/officeDocument/2006/relationships/oleObject" Target="../embeddings/oleObject54.bin"/><Relationship Id="rId2" Type="http://schemas.openxmlformats.org/officeDocument/2006/relationships/tags" Target="../tags/tag160.xml"/><Relationship Id="rId1" Type="http://schemas.openxmlformats.org/officeDocument/2006/relationships/vmlDrawing" Target="../drawings/vmlDrawing53.vml"/><Relationship Id="rId6" Type="http://schemas.openxmlformats.org/officeDocument/2006/relationships/notesSlide" Target="../notesSlides/notesSlide52.xml"/><Relationship Id="rId5" Type="http://schemas.openxmlformats.org/officeDocument/2006/relationships/slideLayout" Target="../slideLayouts/slideLayout6.xml"/><Relationship Id="rId4" Type="http://schemas.openxmlformats.org/officeDocument/2006/relationships/tags" Target="../tags/tag162.xml"/><Relationship Id="rId9" Type="http://schemas.openxmlformats.org/officeDocument/2006/relationships/hyperlink" Target="https://www.uni-muenster.de/Jura.itm/hoeren/veroeffentlichungen/hoeren_veroeffentlichungen/Dateneigentum_MMR_2013_486-491.pdf"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4.xml"/><Relationship Id="rId7" Type="http://schemas.openxmlformats.org/officeDocument/2006/relationships/oleObject" Target="../embeddings/oleObject55.bin"/><Relationship Id="rId2" Type="http://schemas.openxmlformats.org/officeDocument/2006/relationships/tags" Target="../tags/tag163.xml"/><Relationship Id="rId1" Type="http://schemas.openxmlformats.org/officeDocument/2006/relationships/vmlDrawing" Target="../drawings/vmlDrawing54.vml"/><Relationship Id="rId6" Type="http://schemas.openxmlformats.org/officeDocument/2006/relationships/notesSlide" Target="../notesSlides/notesSlide53.xml"/><Relationship Id="rId5" Type="http://schemas.openxmlformats.org/officeDocument/2006/relationships/slideLayout" Target="../slideLayouts/slideLayout6.xml"/><Relationship Id="rId4" Type="http://schemas.openxmlformats.org/officeDocument/2006/relationships/tags" Target="../tags/tag165.xml"/></Relationships>
</file>

<file path=ppt/slides/_rels/slide6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7.xml"/><Relationship Id="rId7" Type="http://schemas.openxmlformats.org/officeDocument/2006/relationships/oleObject" Target="../embeddings/oleObject56.bin"/><Relationship Id="rId2" Type="http://schemas.openxmlformats.org/officeDocument/2006/relationships/tags" Target="../tags/tag166.xml"/><Relationship Id="rId1" Type="http://schemas.openxmlformats.org/officeDocument/2006/relationships/vmlDrawing" Target="../drawings/vmlDrawing55.vml"/><Relationship Id="rId6" Type="http://schemas.openxmlformats.org/officeDocument/2006/relationships/notesSlide" Target="../notesSlides/notesSlide54.xml"/><Relationship Id="rId5" Type="http://schemas.openxmlformats.org/officeDocument/2006/relationships/slideLayout" Target="../slideLayouts/slideLayout6.xml"/><Relationship Id="rId4" Type="http://schemas.openxmlformats.org/officeDocument/2006/relationships/tags" Target="../tags/tag168.xml"/><Relationship Id="rId9" Type="http://schemas.openxmlformats.org/officeDocument/2006/relationships/hyperlink" Target="https://jm.rlp.de/fileadmin/mjv/Jumiko/Fruehjahrskonferenz_neu/Bericht_der_AG_Digitaler_Neustart_vom_15._Mai_2017.pdf"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70.xml"/><Relationship Id="rId7" Type="http://schemas.openxmlformats.org/officeDocument/2006/relationships/oleObject" Target="../embeddings/oleObject57.bin"/><Relationship Id="rId2" Type="http://schemas.openxmlformats.org/officeDocument/2006/relationships/tags" Target="../tags/tag169.xml"/><Relationship Id="rId1" Type="http://schemas.openxmlformats.org/officeDocument/2006/relationships/vmlDrawing" Target="../drawings/vmlDrawing56.vml"/><Relationship Id="rId6" Type="http://schemas.openxmlformats.org/officeDocument/2006/relationships/notesSlide" Target="../notesSlides/notesSlide55.xml"/><Relationship Id="rId5" Type="http://schemas.openxmlformats.org/officeDocument/2006/relationships/slideLayout" Target="../slideLayouts/slideLayout6.xml"/><Relationship Id="rId4" Type="http://schemas.openxmlformats.org/officeDocument/2006/relationships/tags" Target="../tags/tag171.xml"/><Relationship Id="rId9" Type="http://schemas.openxmlformats.org/officeDocument/2006/relationships/hyperlink" Target="https://jm.rlp.de/fileadmin/mjv/Jumiko/Fruehjahrskonferenz_neu/Bericht_der_AG_Digitaler_Neustart_vom_15._Mai_2017.pdf"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73.xml"/><Relationship Id="rId7" Type="http://schemas.openxmlformats.org/officeDocument/2006/relationships/oleObject" Target="../embeddings/oleObject58.bin"/><Relationship Id="rId2" Type="http://schemas.openxmlformats.org/officeDocument/2006/relationships/tags" Target="../tags/tag172.xml"/><Relationship Id="rId1" Type="http://schemas.openxmlformats.org/officeDocument/2006/relationships/vmlDrawing" Target="../drawings/vmlDrawing57.vml"/><Relationship Id="rId6" Type="http://schemas.openxmlformats.org/officeDocument/2006/relationships/notesSlide" Target="../notesSlides/notesSlide56.xml"/><Relationship Id="rId5" Type="http://schemas.openxmlformats.org/officeDocument/2006/relationships/slideLayout" Target="../slideLayouts/slideLayout6.xml"/><Relationship Id="rId4" Type="http://schemas.openxmlformats.org/officeDocument/2006/relationships/tags" Target="../tags/tag17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76.xml"/><Relationship Id="rId7" Type="http://schemas.openxmlformats.org/officeDocument/2006/relationships/oleObject" Target="../embeddings/oleObject59.bin"/><Relationship Id="rId2" Type="http://schemas.openxmlformats.org/officeDocument/2006/relationships/tags" Target="../tags/tag175.xml"/><Relationship Id="rId1" Type="http://schemas.openxmlformats.org/officeDocument/2006/relationships/vmlDrawing" Target="../drawings/vmlDrawing58.vml"/><Relationship Id="rId6" Type="http://schemas.openxmlformats.org/officeDocument/2006/relationships/notesSlide" Target="../notesSlides/notesSlide57.xml"/><Relationship Id="rId5" Type="http://schemas.openxmlformats.org/officeDocument/2006/relationships/slideLayout" Target="../slideLayouts/slideLayout6.xml"/><Relationship Id="rId4" Type="http://schemas.openxmlformats.org/officeDocument/2006/relationships/tags" Target="../tags/tag17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4.xml"/><Relationship Id="rId7" Type="http://schemas.openxmlformats.org/officeDocument/2006/relationships/notesSlide" Target="../notesSlides/notesSlide4.xml"/><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slideLayout" Target="../slideLayouts/slideLayout6.xml"/><Relationship Id="rId11" Type="http://schemas.openxmlformats.org/officeDocument/2006/relationships/image" Target="../media/image8.emf"/><Relationship Id="rId5" Type="http://schemas.openxmlformats.org/officeDocument/2006/relationships/tags" Target="../tags/tag16.xml"/><Relationship Id="rId10" Type="http://schemas.openxmlformats.org/officeDocument/2006/relationships/package" Target="../embeddings/Microsoft_Word_Document1.docx"/><Relationship Id="rId4" Type="http://schemas.openxmlformats.org/officeDocument/2006/relationships/tags" Target="../tags/tag15.xml"/><Relationship Id="rId9" Type="http://schemas.openxmlformats.org/officeDocument/2006/relationships/image" Target="../media/image2.emf"/></Relationships>
</file>

<file path=ppt/slides/_rels/slide7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79.xml"/><Relationship Id="rId7" Type="http://schemas.openxmlformats.org/officeDocument/2006/relationships/oleObject" Target="../embeddings/oleObject60.bin"/><Relationship Id="rId2" Type="http://schemas.openxmlformats.org/officeDocument/2006/relationships/tags" Target="../tags/tag178.xml"/><Relationship Id="rId1" Type="http://schemas.openxmlformats.org/officeDocument/2006/relationships/vmlDrawing" Target="../drawings/vmlDrawing59.vml"/><Relationship Id="rId6" Type="http://schemas.openxmlformats.org/officeDocument/2006/relationships/notesSlide" Target="../notesSlides/notesSlide58.xml"/><Relationship Id="rId5" Type="http://schemas.openxmlformats.org/officeDocument/2006/relationships/slideLayout" Target="../slideLayouts/slideLayout6.xml"/><Relationship Id="rId4" Type="http://schemas.openxmlformats.org/officeDocument/2006/relationships/tags" Target="../tags/tag180.xml"/></Relationships>
</file>

<file path=ppt/slides/_rels/slide7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82.xml"/><Relationship Id="rId7" Type="http://schemas.openxmlformats.org/officeDocument/2006/relationships/oleObject" Target="../embeddings/oleObject61.bin"/><Relationship Id="rId2" Type="http://schemas.openxmlformats.org/officeDocument/2006/relationships/tags" Target="../tags/tag181.xml"/><Relationship Id="rId1" Type="http://schemas.openxmlformats.org/officeDocument/2006/relationships/vmlDrawing" Target="../drawings/vmlDrawing60.vml"/><Relationship Id="rId6" Type="http://schemas.openxmlformats.org/officeDocument/2006/relationships/notesSlide" Target="../notesSlides/notesSlide59.xml"/><Relationship Id="rId5" Type="http://schemas.openxmlformats.org/officeDocument/2006/relationships/slideLayout" Target="../slideLayouts/slideLayout6.xml"/><Relationship Id="rId4" Type="http://schemas.openxmlformats.org/officeDocument/2006/relationships/tags" Target="../tags/tag183.xml"/></Relationships>
</file>

<file path=ppt/slides/_rels/slide7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85.xml"/><Relationship Id="rId7" Type="http://schemas.openxmlformats.org/officeDocument/2006/relationships/oleObject" Target="../embeddings/oleObject62.bin"/><Relationship Id="rId2" Type="http://schemas.openxmlformats.org/officeDocument/2006/relationships/tags" Target="../tags/tag184.xml"/><Relationship Id="rId1" Type="http://schemas.openxmlformats.org/officeDocument/2006/relationships/vmlDrawing" Target="../drawings/vmlDrawing61.vml"/><Relationship Id="rId6" Type="http://schemas.openxmlformats.org/officeDocument/2006/relationships/notesSlide" Target="../notesSlides/notesSlide60.xml"/><Relationship Id="rId5" Type="http://schemas.openxmlformats.org/officeDocument/2006/relationships/slideLayout" Target="../slideLayouts/slideLayout6.xml"/><Relationship Id="rId4" Type="http://schemas.openxmlformats.org/officeDocument/2006/relationships/tags" Target="../tags/tag186.xml"/></Relationships>
</file>

<file path=ppt/slides/_rels/slide7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88.xml"/><Relationship Id="rId7" Type="http://schemas.openxmlformats.org/officeDocument/2006/relationships/oleObject" Target="../embeddings/oleObject63.bin"/><Relationship Id="rId2" Type="http://schemas.openxmlformats.org/officeDocument/2006/relationships/tags" Target="../tags/tag187.xml"/><Relationship Id="rId1" Type="http://schemas.openxmlformats.org/officeDocument/2006/relationships/vmlDrawing" Target="../drawings/vmlDrawing62.vml"/><Relationship Id="rId6" Type="http://schemas.openxmlformats.org/officeDocument/2006/relationships/notesSlide" Target="../notesSlides/notesSlide61.xml"/><Relationship Id="rId5" Type="http://schemas.openxmlformats.org/officeDocument/2006/relationships/slideLayout" Target="../slideLayouts/slideLayout6.xml"/><Relationship Id="rId4" Type="http://schemas.openxmlformats.org/officeDocument/2006/relationships/tags" Target="../tags/tag189.xml"/></Relationships>
</file>

<file path=ppt/slides/_rels/slide7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1.xml"/><Relationship Id="rId7" Type="http://schemas.openxmlformats.org/officeDocument/2006/relationships/oleObject" Target="../embeddings/oleObject64.bin"/><Relationship Id="rId2" Type="http://schemas.openxmlformats.org/officeDocument/2006/relationships/tags" Target="../tags/tag190.xml"/><Relationship Id="rId1" Type="http://schemas.openxmlformats.org/officeDocument/2006/relationships/vmlDrawing" Target="../drawings/vmlDrawing63.vml"/><Relationship Id="rId6" Type="http://schemas.openxmlformats.org/officeDocument/2006/relationships/notesSlide" Target="../notesSlides/notesSlide62.xml"/><Relationship Id="rId5" Type="http://schemas.openxmlformats.org/officeDocument/2006/relationships/slideLayout" Target="../slideLayouts/slideLayout6.xml"/><Relationship Id="rId4" Type="http://schemas.openxmlformats.org/officeDocument/2006/relationships/tags" Target="../tags/tag192.xml"/></Relationships>
</file>

<file path=ppt/slides/_rels/slide7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4.xml"/><Relationship Id="rId7" Type="http://schemas.openxmlformats.org/officeDocument/2006/relationships/oleObject" Target="../embeddings/oleObject65.bin"/><Relationship Id="rId2" Type="http://schemas.openxmlformats.org/officeDocument/2006/relationships/tags" Target="../tags/tag193.xml"/><Relationship Id="rId1" Type="http://schemas.openxmlformats.org/officeDocument/2006/relationships/vmlDrawing" Target="../drawings/vmlDrawing64.vml"/><Relationship Id="rId6" Type="http://schemas.openxmlformats.org/officeDocument/2006/relationships/notesSlide" Target="../notesSlides/notesSlide63.xml"/><Relationship Id="rId5" Type="http://schemas.openxmlformats.org/officeDocument/2006/relationships/slideLayout" Target="../slideLayouts/slideLayout6.xml"/><Relationship Id="rId4" Type="http://schemas.openxmlformats.org/officeDocument/2006/relationships/tags" Target="../tags/tag195.xml"/></Relationships>
</file>

<file path=ppt/slides/_rels/slide7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7.xml"/><Relationship Id="rId7" Type="http://schemas.openxmlformats.org/officeDocument/2006/relationships/oleObject" Target="../embeddings/oleObject66.bin"/><Relationship Id="rId2" Type="http://schemas.openxmlformats.org/officeDocument/2006/relationships/tags" Target="../tags/tag196.xml"/><Relationship Id="rId1" Type="http://schemas.openxmlformats.org/officeDocument/2006/relationships/vmlDrawing" Target="../drawings/vmlDrawing65.vml"/><Relationship Id="rId6" Type="http://schemas.openxmlformats.org/officeDocument/2006/relationships/notesSlide" Target="../notesSlides/notesSlide64.xml"/><Relationship Id="rId5" Type="http://schemas.openxmlformats.org/officeDocument/2006/relationships/slideLayout" Target="../slideLayouts/slideLayout6.xml"/><Relationship Id="rId4" Type="http://schemas.openxmlformats.org/officeDocument/2006/relationships/tags" Target="../tags/tag198.xml"/></Relationships>
</file>

<file path=ppt/slides/_rels/slide7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00.xml"/><Relationship Id="rId7" Type="http://schemas.openxmlformats.org/officeDocument/2006/relationships/oleObject" Target="../embeddings/oleObject67.bin"/><Relationship Id="rId2" Type="http://schemas.openxmlformats.org/officeDocument/2006/relationships/tags" Target="../tags/tag199.xml"/><Relationship Id="rId1" Type="http://schemas.openxmlformats.org/officeDocument/2006/relationships/vmlDrawing" Target="../drawings/vmlDrawing66.vml"/><Relationship Id="rId6" Type="http://schemas.openxmlformats.org/officeDocument/2006/relationships/notesSlide" Target="../notesSlides/notesSlide65.xml"/><Relationship Id="rId5" Type="http://schemas.openxmlformats.org/officeDocument/2006/relationships/slideLayout" Target="../slideLayouts/slideLayout6.xml"/><Relationship Id="rId4" Type="http://schemas.openxmlformats.org/officeDocument/2006/relationships/tags" Target="../tags/tag201.xml"/></Relationships>
</file>

<file path=ppt/slides/_rels/slide7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03.xml"/><Relationship Id="rId7" Type="http://schemas.openxmlformats.org/officeDocument/2006/relationships/oleObject" Target="../embeddings/oleObject68.bin"/><Relationship Id="rId2" Type="http://schemas.openxmlformats.org/officeDocument/2006/relationships/tags" Target="../tags/tag202.xml"/><Relationship Id="rId1" Type="http://schemas.openxmlformats.org/officeDocument/2006/relationships/vmlDrawing" Target="../drawings/vmlDrawing67.vml"/><Relationship Id="rId6" Type="http://schemas.openxmlformats.org/officeDocument/2006/relationships/notesSlide" Target="../notesSlides/notesSlide66.xml"/><Relationship Id="rId5" Type="http://schemas.openxmlformats.org/officeDocument/2006/relationships/slideLayout" Target="../slideLayouts/slideLayout6.xml"/><Relationship Id="rId4" Type="http://schemas.openxmlformats.org/officeDocument/2006/relationships/tags" Target="../tags/tag204.xml"/></Relationships>
</file>

<file path=ppt/slides/_rels/slide7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06.xml"/><Relationship Id="rId7" Type="http://schemas.openxmlformats.org/officeDocument/2006/relationships/oleObject" Target="../embeddings/oleObject69.bin"/><Relationship Id="rId2" Type="http://schemas.openxmlformats.org/officeDocument/2006/relationships/tags" Target="../tags/tag205.xml"/><Relationship Id="rId1" Type="http://schemas.openxmlformats.org/officeDocument/2006/relationships/vmlDrawing" Target="../drawings/vmlDrawing68.vml"/><Relationship Id="rId6" Type="http://schemas.openxmlformats.org/officeDocument/2006/relationships/notesSlide" Target="../notesSlides/notesSlide67.xml"/><Relationship Id="rId5" Type="http://schemas.openxmlformats.org/officeDocument/2006/relationships/slideLayout" Target="../slideLayouts/slideLayout6.xml"/><Relationship Id="rId4" Type="http://schemas.openxmlformats.org/officeDocument/2006/relationships/tags" Target="../tags/tag207.xml"/></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8.xml"/><Relationship Id="rId7" Type="http://schemas.openxmlformats.org/officeDocument/2006/relationships/oleObject" Target="../embeddings/oleObject6.bin"/><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notesSlide" Target="../notesSlides/notesSlide5.xml"/><Relationship Id="rId5" Type="http://schemas.openxmlformats.org/officeDocument/2006/relationships/slideLayout" Target="../slideLayouts/slideLayout6.xml"/><Relationship Id="rId10" Type="http://schemas.openxmlformats.org/officeDocument/2006/relationships/image" Target="../media/image8.emf"/><Relationship Id="rId4" Type="http://schemas.openxmlformats.org/officeDocument/2006/relationships/tags" Target="../tags/tag19.xml"/><Relationship Id="rId9" Type="http://schemas.openxmlformats.org/officeDocument/2006/relationships/package" Target="../embeddings/Microsoft_Word_Document2.docx"/></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09.xml"/><Relationship Id="rId7" Type="http://schemas.openxmlformats.org/officeDocument/2006/relationships/oleObject" Target="../embeddings/oleObject70.bin"/><Relationship Id="rId2" Type="http://schemas.openxmlformats.org/officeDocument/2006/relationships/tags" Target="../tags/tag208.xml"/><Relationship Id="rId1" Type="http://schemas.openxmlformats.org/officeDocument/2006/relationships/vmlDrawing" Target="../drawings/vmlDrawing69.vml"/><Relationship Id="rId6" Type="http://schemas.openxmlformats.org/officeDocument/2006/relationships/notesSlide" Target="../notesSlides/notesSlide68.xml"/><Relationship Id="rId5" Type="http://schemas.openxmlformats.org/officeDocument/2006/relationships/slideLayout" Target="../slideLayouts/slideLayout6.xml"/><Relationship Id="rId4" Type="http://schemas.openxmlformats.org/officeDocument/2006/relationships/tags" Target="../tags/tag210.xml"/></Relationships>
</file>

<file path=ppt/slides/_rels/slide8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12.xml"/><Relationship Id="rId7" Type="http://schemas.openxmlformats.org/officeDocument/2006/relationships/oleObject" Target="../embeddings/oleObject71.bin"/><Relationship Id="rId2" Type="http://schemas.openxmlformats.org/officeDocument/2006/relationships/tags" Target="../tags/tag211.xml"/><Relationship Id="rId1" Type="http://schemas.openxmlformats.org/officeDocument/2006/relationships/vmlDrawing" Target="../drawings/vmlDrawing70.vml"/><Relationship Id="rId6" Type="http://schemas.openxmlformats.org/officeDocument/2006/relationships/notesSlide" Target="../notesSlides/notesSlide69.xml"/><Relationship Id="rId5" Type="http://schemas.openxmlformats.org/officeDocument/2006/relationships/slideLayout" Target="../slideLayouts/slideLayout6.xml"/><Relationship Id="rId4" Type="http://schemas.openxmlformats.org/officeDocument/2006/relationships/tags" Target="../tags/tag213.xml"/></Relationships>
</file>

<file path=ppt/slides/_rels/slide8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15.xml"/><Relationship Id="rId7" Type="http://schemas.openxmlformats.org/officeDocument/2006/relationships/oleObject" Target="../embeddings/oleObject72.bin"/><Relationship Id="rId2" Type="http://schemas.openxmlformats.org/officeDocument/2006/relationships/tags" Target="../tags/tag214.xml"/><Relationship Id="rId1" Type="http://schemas.openxmlformats.org/officeDocument/2006/relationships/vmlDrawing" Target="../drawings/vmlDrawing71.vml"/><Relationship Id="rId6" Type="http://schemas.openxmlformats.org/officeDocument/2006/relationships/notesSlide" Target="../notesSlides/notesSlide70.xml"/><Relationship Id="rId5" Type="http://schemas.openxmlformats.org/officeDocument/2006/relationships/slideLayout" Target="../slideLayouts/slideLayout6.xml"/><Relationship Id="rId4" Type="http://schemas.openxmlformats.org/officeDocument/2006/relationships/tags" Target="../tags/tag216.xml"/></Relationships>
</file>

<file path=ppt/slides/_rels/slide8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18.xml"/><Relationship Id="rId7" Type="http://schemas.openxmlformats.org/officeDocument/2006/relationships/oleObject" Target="../embeddings/oleObject73.bin"/><Relationship Id="rId2" Type="http://schemas.openxmlformats.org/officeDocument/2006/relationships/tags" Target="../tags/tag217.xml"/><Relationship Id="rId1" Type="http://schemas.openxmlformats.org/officeDocument/2006/relationships/vmlDrawing" Target="../drawings/vmlDrawing72.vml"/><Relationship Id="rId6" Type="http://schemas.openxmlformats.org/officeDocument/2006/relationships/notesSlide" Target="../notesSlides/notesSlide71.xml"/><Relationship Id="rId5" Type="http://schemas.openxmlformats.org/officeDocument/2006/relationships/slideLayout" Target="../slideLayouts/slideLayout6.xml"/><Relationship Id="rId4" Type="http://schemas.openxmlformats.org/officeDocument/2006/relationships/tags" Target="../tags/tag219.xml"/></Relationships>
</file>

<file path=ppt/slides/_rels/slide8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21.xml"/><Relationship Id="rId7" Type="http://schemas.openxmlformats.org/officeDocument/2006/relationships/oleObject" Target="../embeddings/oleObject74.bin"/><Relationship Id="rId2" Type="http://schemas.openxmlformats.org/officeDocument/2006/relationships/tags" Target="../tags/tag220.xml"/><Relationship Id="rId1" Type="http://schemas.openxmlformats.org/officeDocument/2006/relationships/vmlDrawing" Target="../drawings/vmlDrawing73.vml"/><Relationship Id="rId6" Type="http://schemas.openxmlformats.org/officeDocument/2006/relationships/notesSlide" Target="../notesSlides/notesSlide72.xml"/><Relationship Id="rId5" Type="http://schemas.openxmlformats.org/officeDocument/2006/relationships/slideLayout" Target="../slideLayouts/slideLayout6.xml"/><Relationship Id="rId4" Type="http://schemas.openxmlformats.org/officeDocument/2006/relationships/tags" Target="../tags/tag222.xml"/></Relationships>
</file>

<file path=ppt/slides/_rels/slide8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24.xml"/><Relationship Id="rId7" Type="http://schemas.openxmlformats.org/officeDocument/2006/relationships/oleObject" Target="../embeddings/oleObject75.bin"/><Relationship Id="rId2" Type="http://schemas.openxmlformats.org/officeDocument/2006/relationships/tags" Target="../tags/tag223.xml"/><Relationship Id="rId1" Type="http://schemas.openxmlformats.org/officeDocument/2006/relationships/vmlDrawing" Target="../drawings/vmlDrawing74.vml"/><Relationship Id="rId6" Type="http://schemas.openxmlformats.org/officeDocument/2006/relationships/notesSlide" Target="../notesSlides/notesSlide73.xml"/><Relationship Id="rId5" Type="http://schemas.openxmlformats.org/officeDocument/2006/relationships/slideLayout" Target="../slideLayouts/slideLayout6.xml"/><Relationship Id="rId4" Type="http://schemas.openxmlformats.org/officeDocument/2006/relationships/tags" Target="../tags/tag225.xml"/></Relationships>
</file>

<file path=ppt/slides/_rels/slide8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27.xml"/><Relationship Id="rId7" Type="http://schemas.openxmlformats.org/officeDocument/2006/relationships/oleObject" Target="../embeddings/oleObject76.bin"/><Relationship Id="rId2" Type="http://schemas.openxmlformats.org/officeDocument/2006/relationships/tags" Target="../tags/tag226.xml"/><Relationship Id="rId1" Type="http://schemas.openxmlformats.org/officeDocument/2006/relationships/vmlDrawing" Target="../drawings/vmlDrawing75.vml"/><Relationship Id="rId6" Type="http://schemas.openxmlformats.org/officeDocument/2006/relationships/notesSlide" Target="../notesSlides/notesSlide74.xml"/><Relationship Id="rId5" Type="http://schemas.openxmlformats.org/officeDocument/2006/relationships/slideLayout" Target="../slideLayouts/slideLayout6.xml"/><Relationship Id="rId4" Type="http://schemas.openxmlformats.org/officeDocument/2006/relationships/tags" Target="../tags/tag228.xml"/></Relationships>
</file>

<file path=ppt/slides/_rels/slide8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0.xml"/><Relationship Id="rId7" Type="http://schemas.openxmlformats.org/officeDocument/2006/relationships/oleObject" Target="../embeddings/oleObject77.bin"/><Relationship Id="rId2" Type="http://schemas.openxmlformats.org/officeDocument/2006/relationships/tags" Target="../tags/tag229.xml"/><Relationship Id="rId1" Type="http://schemas.openxmlformats.org/officeDocument/2006/relationships/vmlDrawing" Target="../drawings/vmlDrawing76.vml"/><Relationship Id="rId6" Type="http://schemas.openxmlformats.org/officeDocument/2006/relationships/notesSlide" Target="../notesSlides/notesSlide75.xml"/><Relationship Id="rId5" Type="http://schemas.openxmlformats.org/officeDocument/2006/relationships/slideLayout" Target="../slideLayouts/slideLayout6.xml"/><Relationship Id="rId4" Type="http://schemas.openxmlformats.org/officeDocument/2006/relationships/tags" Target="../tags/tag231.xml"/></Relationships>
</file>

<file path=ppt/slides/_rels/slide8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3.xml"/><Relationship Id="rId7" Type="http://schemas.openxmlformats.org/officeDocument/2006/relationships/oleObject" Target="../embeddings/oleObject78.bin"/><Relationship Id="rId2" Type="http://schemas.openxmlformats.org/officeDocument/2006/relationships/tags" Target="../tags/tag232.xml"/><Relationship Id="rId1" Type="http://schemas.openxmlformats.org/officeDocument/2006/relationships/vmlDrawing" Target="../drawings/vmlDrawing77.vml"/><Relationship Id="rId6" Type="http://schemas.openxmlformats.org/officeDocument/2006/relationships/notesSlide" Target="../notesSlides/notesSlide76.xml"/><Relationship Id="rId5" Type="http://schemas.openxmlformats.org/officeDocument/2006/relationships/slideLayout" Target="../slideLayouts/slideLayout6.xml"/><Relationship Id="rId4" Type="http://schemas.openxmlformats.org/officeDocument/2006/relationships/tags" Target="../tags/tag234.xml"/></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1.xml"/><Relationship Id="rId7" Type="http://schemas.openxmlformats.org/officeDocument/2006/relationships/oleObject" Target="../embeddings/oleObject7.bin"/><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22.xml"/></Relationships>
</file>

<file path=ppt/slides/_rels/slide9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6.xml"/><Relationship Id="rId7" Type="http://schemas.openxmlformats.org/officeDocument/2006/relationships/oleObject" Target="../embeddings/oleObject79.bin"/><Relationship Id="rId2" Type="http://schemas.openxmlformats.org/officeDocument/2006/relationships/tags" Target="../tags/tag235.xml"/><Relationship Id="rId1" Type="http://schemas.openxmlformats.org/officeDocument/2006/relationships/vmlDrawing" Target="../drawings/vmlDrawing78.vml"/><Relationship Id="rId6" Type="http://schemas.openxmlformats.org/officeDocument/2006/relationships/notesSlide" Target="../notesSlides/notesSlide77.xml"/><Relationship Id="rId5" Type="http://schemas.openxmlformats.org/officeDocument/2006/relationships/slideLayout" Target="../slideLayouts/slideLayout6.xml"/><Relationship Id="rId4" Type="http://schemas.openxmlformats.org/officeDocument/2006/relationships/tags" Target="../tags/tag237.xml"/></Relationships>
</file>

<file path=ppt/slides/_rels/slide9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9.xml"/><Relationship Id="rId7" Type="http://schemas.openxmlformats.org/officeDocument/2006/relationships/oleObject" Target="../embeddings/oleObject80.bin"/><Relationship Id="rId2" Type="http://schemas.openxmlformats.org/officeDocument/2006/relationships/tags" Target="../tags/tag238.xml"/><Relationship Id="rId1" Type="http://schemas.openxmlformats.org/officeDocument/2006/relationships/vmlDrawing" Target="../drawings/vmlDrawing79.vml"/><Relationship Id="rId6" Type="http://schemas.openxmlformats.org/officeDocument/2006/relationships/notesSlide" Target="../notesSlides/notesSlide78.xml"/><Relationship Id="rId5" Type="http://schemas.openxmlformats.org/officeDocument/2006/relationships/slideLayout" Target="../slideLayouts/slideLayout6.xml"/><Relationship Id="rId4" Type="http://schemas.openxmlformats.org/officeDocument/2006/relationships/tags" Target="../tags/tag240.xml"/></Relationships>
</file>

<file path=ppt/slides/_rels/slide9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2.xml"/><Relationship Id="rId7" Type="http://schemas.openxmlformats.org/officeDocument/2006/relationships/oleObject" Target="../embeddings/oleObject81.bin"/><Relationship Id="rId2" Type="http://schemas.openxmlformats.org/officeDocument/2006/relationships/tags" Target="../tags/tag241.xml"/><Relationship Id="rId1" Type="http://schemas.openxmlformats.org/officeDocument/2006/relationships/vmlDrawing" Target="../drawings/vmlDrawing80.vml"/><Relationship Id="rId6" Type="http://schemas.openxmlformats.org/officeDocument/2006/relationships/notesSlide" Target="../notesSlides/notesSlide79.xml"/><Relationship Id="rId5" Type="http://schemas.openxmlformats.org/officeDocument/2006/relationships/slideLayout" Target="../slideLayouts/slideLayout6.xml"/><Relationship Id="rId4" Type="http://schemas.openxmlformats.org/officeDocument/2006/relationships/tags" Target="../tags/tag243.xml"/></Relationships>
</file>

<file path=ppt/slides/_rels/slide9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5.xml"/><Relationship Id="rId7" Type="http://schemas.openxmlformats.org/officeDocument/2006/relationships/oleObject" Target="../embeddings/oleObject82.bin"/><Relationship Id="rId2" Type="http://schemas.openxmlformats.org/officeDocument/2006/relationships/tags" Target="../tags/tag244.xml"/><Relationship Id="rId1" Type="http://schemas.openxmlformats.org/officeDocument/2006/relationships/vmlDrawing" Target="../drawings/vmlDrawing81.vml"/><Relationship Id="rId6" Type="http://schemas.openxmlformats.org/officeDocument/2006/relationships/notesSlide" Target="../notesSlides/notesSlide80.xml"/><Relationship Id="rId5" Type="http://schemas.openxmlformats.org/officeDocument/2006/relationships/slideLayout" Target="../slideLayouts/slideLayout6.xml"/><Relationship Id="rId4" Type="http://schemas.openxmlformats.org/officeDocument/2006/relationships/tags" Target="../tags/tag246.xml"/></Relationships>
</file>

<file path=ppt/slides/_rels/slide9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8.xml"/><Relationship Id="rId7" Type="http://schemas.openxmlformats.org/officeDocument/2006/relationships/oleObject" Target="../embeddings/oleObject83.bin"/><Relationship Id="rId2" Type="http://schemas.openxmlformats.org/officeDocument/2006/relationships/tags" Target="../tags/tag247.xml"/><Relationship Id="rId1" Type="http://schemas.openxmlformats.org/officeDocument/2006/relationships/vmlDrawing" Target="../drawings/vmlDrawing82.vml"/><Relationship Id="rId6" Type="http://schemas.openxmlformats.org/officeDocument/2006/relationships/notesSlide" Target="../notesSlides/notesSlide81.xml"/><Relationship Id="rId5" Type="http://schemas.openxmlformats.org/officeDocument/2006/relationships/slideLayout" Target="../slideLayouts/slideLayout6.xml"/><Relationship Id="rId4" Type="http://schemas.openxmlformats.org/officeDocument/2006/relationships/tags" Target="../tags/tag249.xml"/></Relationships>
</file>

<file path=ppt/slides/_rels/slide9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51.xml"/><Relationship Id="rId7" Type="http://schemas.openxmlformats.org/officeDocument/2006/relationships/oleObject" Target="../embeddings/oleObject84.bin"/><Relationship Id="rId2" Type="http://schemas.openxmlformats.org/officeDocument/2006/relationships/tags" Target="../tags/tag250.xml"/><Relationship Id="rId1" Type="http://schemas.openxmlformats.org/officeDocument/2006/relationships/vmlDrawing" Target="../drawings/vmlDrawing83.vml"/><Relationship Id="rId6" Type="http://schemas.openxmlformats.org/officeDocument/2006/relationships/notesSlide" Target="../notesSlides/notesSlide82.xml"/><Relationship Id="rId5" Type="http://schemas.openxmlformats.org/officeDocument/2006/relationships/slideLayout" Target="../slideLayouts/slideLayout6.xml"/><Relationship Id="rId4" Type="http://schemas.openxmlformats.org/officeDocument/2006/relationships/tags" Target="../tags/tag252.xml"/></Relationships>
</file>

<file path=ppt/slides/_rels/slide9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54.xml"/><Relationship Id="rId7" Type="http://schemas.openxmlformats.org/officeDocument/2006/relationships/oleObject" Target="../embeddings/oleObject85.bin"/><Relationship Id="rId2" Type="http://schemas.openxmlformats.org/officeDocument/2006/relationships/tags" Target="../tags/tag253.xml"/><Relationship Id="rId1" Type="http://schemas.openxmlformats.org/officeDocument/2006/relationships/vmlDrawing" Target="../drawings/vmlDrawing84.vml"/><Relationship Id="rId6" Type="http://schemas.openxmlformats.org/officeDocument/2006/relationships/notesSlide" Target="../notesSlides/notesSlide83.xml"/><Relationship Id="rId5" Type="http://schemas.openxmlformats.org/officeDocument/2006/relationships/slideLayout" Target="../slideLayouts/slideLayout6.xml"/><Relationship Id="rId4" Type="http://schemas.openxmlformats.org/officeDocument/2006/relationships/tags" Target="../tags/tag255.xml"/></Relationships>
</file>

<file path=ppt/slides/_rels/slide9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57.xml"/><Relationship Id="rId7" Type="http://schemas.openxmlformats.org/officeDocument/2006/relationships/oleObject" Target="../embeddings/oleObject86.bin"/><Relationship Id="rId2" Type="http://schemas.openxmlformats.org/officeDocument/2006/relationships/tags" Target="../tags/tag256.xml"/><Relationship Id="rId1" Type="http://schemas.openxmlformats.org/officeDocument/2006/relationships/vmlDrawing" Target="../drawings/vmlDrawing85.vml"/><Relationship Id="rId6" Type="http://schemas.openxmlformats.org/officeDocument/2006/relationships/notesSlide" Target="../notesSlides/notesSlide84.xml"/><Relationship Id="rId5" Type="http://schemas.openxmlformats.org/officeDocument/2006/relationships/slideLayout" Target="../slideLayouts/slideLayout6.xml"/><Relationship Id="rId4" Type="http://schemas.openxmlformats.org/officeDocument/2006/relationships/tags" Target="../tags/tag258.xml"/></Relationships>
</file>

<file path=ppt/slides/_rels/slide9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60.xml"/><Relationship Id="rId7" Type="http://schemas.openxmlformats.org/officeDocument/2006/relationships/oleObject" Target="../embeddings/oleObject87.bin"/><Relationship Id="rId2" Type="http://schemas.openxmlformats.org/officeDocument/2006/relationships/tags" Target="../tags/tag259.xml"/><Relationship Id="rId1" Type="http://schemas.openxmlformats.org/officeDocument/2006/relationships/vmlDrawing" Target="../drawings/vmlDrawing86.vml"/><Relationship Id="rId6" Type="http://schemas.openxmlformats.org/officeDocument/2006/relationships/notesSlide" Target="../notesSlides/notesSlide85.xml"/><Relationship Id="rId5" Type="http://schemas.openxmlformats.org/officeDocument/2006/relationships/slideLayout" Target="../slideLayouts/slideLayout6.xml"/><Relationship Id="rId4" Type="http://schemas.openxmlformats.org/officeDocument/2006/relationships/tags" Target="../tags/tag2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6512" y="6309320"/>
            <a:ext cx="9144000" cy="360040"/>
          </a:xfrm>
        </p:spPr>
        <p:txBody>
          <a:bodyPr>
            <a:normAutofit/>
          </a:bodyPr>
          <a:lstStyle/>
          <a:p>
            <a:pPr algn="l">
              <a:tabLst>
                <a:tab pos="4298950" algn="l"/>
              </a:tabLst>
            </a:pPr>
            <a:r>
              <a:rPr lang="de-DE" sz="1400" dirty="0" smtClean="0"/>
              <a:t>Dr. </a:t>
            </a:r>
            <a:r>
              <a:rPr lang="de-DE" sz="1400" dirty="0"/>
              <a:t>Bernd Schütze	64. GMDS-Jahrestagung </a:t>
            </a:r>
            <a:r>
              <a:rPr lang="de-DE" sz="1400" dirty="0" smtClean="0"/>
              <a:t>2019, 08. </a:t>
            </a:r>
            <a:r>
              <a:rPr lang="de-DE" sz="1400" dirty="0"/>
              <a:t>S</a:t>
            </a:r>
            <a:r>
              <a:rPr lang="de-DE" sz="1400" dirty="0" smtClean="0"/>
              <a:t>eptember 2019, Dortmund</a:t>
            </a:r>
            <a:endParaRPr lang="de-DE" sz="1400" dirty="0"/>
          </a:p>
        </p:txBody>
      </p:sp>
      <p:sp>
        <p:nvSpPr>
          <p:cNvPr id="4" name="Titel 3"/>
          <p:cNvSpPr>
            <a:spLocks noGrp="1"/>
          </p:cNvSpPr>
          <p:nvPr>
            <p:ph type="ctrTitle"/>
          </p:nvPr>
        </p:nvSpPr>
        <p:spPr>
          <a:xfrm>
            <a:off x="0" y="3255119"/>
            <a:ext cx="8856984" cy="1614041"/>
          </a:xfrm>
        </p:spPr>
        <p:txBody>
          <a:bodyPr>
            <a:normAutofit fontScale="90000"/>
          </a:bodyPr>
          <a:lstStyle/>
          <a:p>
            <a:r>
              <a:rPr lang="de-DE" b="1" dirty="0"/>
              <a:t>Gemeinsame </a:t>
            </a:r>
            <a:r>
              <a:rPr lang="de-DE" b="1" dirty="0" smtClean="0"/>
              <a:t>Datennutzung:</a:t>
            </a:r>
            <a:br>
              <a:rPr lang="de-DE" b="1" dirty="0" smtClean="0"/>
            </a:br>
            <a:r>
              <a:rPr lang="de-DE" b="1" dirty="0" smtClean="0"/>
              <a:t>Datenschutzrechtliche </a:t>
            </a:r>
            <a:r>
              <a:rPr lang="de-DE" b="1" dirty="0"/>
              <a:t>Rahmenbedingungen</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378" y="899467"/>
            <a:ext cx="2509838" cy="189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e Legende 1"/>
          <p:cNvSpPr/>
          <p:nvPr/>
        </p:nvSpPr>
        <p:spPr>
          <a:xfrm>
            <a:off x="539552" y="528934"/>
            <a:ext cx="3384376" cy="1459905"/>
          </a:xfrm>
          <a:prstGeom prst="wedgeEllipseCallout">
            <a:avLst>
              <a:gd name="adj1" fmla="val -64348"/>
              <a:gd name="adj2" fmla="val -654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971600" y="675273"/>
            <a:ext cx="2808312" cy="1169551"/>
          </a:xfrm>
          <a:prstGeom prst="rect">
            <a:avLst/>
          </a:prstGeom>
          <a:noFill/>
        </p:spPr>
        <p:txBody>
          <a:bodyPr wrap="square" rtlCol="0">
            <a:spAutoFit/>
          </a:bodyPr>
          <a:lstStyle/>
          <a:p>
            <a:r>
              <a:rPr lang="de-DE" sz="1400" dirty="0" smtClean="0"/>
              <a:t>Nehmen sie eine der Pillen. Aus Datenschutzgründen kann leider nicht mehr sagen. Handeln Sie daher völlig unbeeinflusst im Sinne dieser Blindstudie…</a:t>
            </a:r>
            <a:endParaRPr lang="de-DE" sz="1400" dirty="0"/>
          </a:p>
        </p:txBody>
      </p:sp>
    </p:spTree>
    <p:extLst>
      <p:ext uri="{BB962C8B-B14F-4D97-AF65-F5344CB8AC3E}">
        <p14:creationId xmlns:p14="http://schemas.microsoft.com/office/powerpoint/2010/main" val="292035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a:latin typeface="Calibri" panose="020F0502020204030204" pitchFamily="34" charset="0"/>
              </a:rPr>
              <a:t>"Verarbeitung" </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a:t>jeden </a:t>
            </a:r>
            <a:endParaRPr lang="de-DE" dirty="0" smtClean="0"/>
          </a:p>
          <a:p>
            <a:pPr marL="285750" indent="-285750">
              <a:lnSpc>
                <a:spcPct val="100000"/>
              </a:lnSpc>
              <a:spcBef>
                <a:spcPts val="200"/>
              </a:spcBef>
              <a:spcAft>
                <a:spcPts val="200"/>
              </a:spcAft>
              <a:buFont typeface="Symbol" panose="05050102010706020507" pitchFamily="18" charset="2"/>
              <a:buChar char="-"/>
            </a:pPr>
            <a:r>
              <a:rPr lang="de-DE" dirty="0" smtClean="0"/>
              <a:t>mit </a:t>
            </a:r>
            <a:r>
              <a:rPr lang="de-DE" dirty="0"/>
              <a:t>oder ohne Hilfe automatisierter </a:t>
            </a:r>
            <a:r>
              <a:rPr lang="de-DE" dirty="0" smtClean="0"/>
              <a:t>Verfahren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ausgeführten </a:t>
            </a:r>
            <a:r>
              <a:rPr lang="de-DE" dirty="0">
                <a:latin typeface="+mn-lt"/>
              </a:rPr>
              <a:t>Vorgang oder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jede </a:t>
            </a:r>
            <a:r>
              <a:rPr lang="de-DE" dirty="0">
                <a:latin typeface="+mn-lt"/>
              </a:rPr>
              <a:t>solche Vorgangsreihe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im </a:t>
            </a:r>
            <a:r>
              <a:rPr lang="de-DE" dirty="0"/>
              <a:t>Zusammenhang mit personenbezogenen Daten </a:t>
            </a:r>
            <a:r>
              <a:rPr lang="de-DE" dirty="0" smtClean="0">
                <a:latin typeface="+mn-lt"/>
              </a:rPr>
              <a:t>wie</a:t>
            </a:r>
          </a:p>
          <a:p>
            <a:pPr marL="742950" lvl="1" indent="-285750">
              <a:lnSpc>
                <a:spcPct val="100000"/>
              </a:lnSpc>
              <a:spcBef>
                <a:spcPts val="200"/>
              </a:spcBef>
              <a:spcAft>
                <a:spcPts val="200"/>
              </a:spcAft>
              <a:buFont typeface="Symbol" panose="05050102010706020507" pitchFamily="18" charset="2"/>
              <a:buChar char="-"/>
            </a:pPr>
            <a:r>
              <a:rPr lang="de-DE" dirty="0" smtClean="0">
                <a:latin typeface="+mn-lt"/>
              </a:rPr>
              <a:t>das </a:t>
            </a:r>
            <a:r>
              <a:rPr lang="de-DE" dirty="0">
                <a:latin typeface="+mn-lt"/>
              </a:rPr>
              <a:t>Erheben, das Erfassen, die Organisation, das Ordnen, </a:t>
            </a:r>
            <a:r>
              <a:rPr lang="de-DE" dirty="0" smtClean="0">
                <a:latin typeface="+mn-lt"/>
              </a:rPr>
              <a:t/>
            </a:r>
            <a:br>
              <a:rPr lang="de-DE" dirty="0" smtClean="0">
                <a:latin typeface="+mn-lt"/>
              </a:rPr>
            </a:br>
            <a:r>
              <a:rPr lang="de-DE" dirty="0" smtClean="0">
                <a:latin typeface="+mn-lt"/>
              </a:rPr>
              <a:t>die </a:t>
            </a:r>
            <a:r>
              <a:rPr lang="de-DE" dirty="0">
                <a:latin typeface="+mn-lt"/>
              </a:rPr>
              <a:t>Speicherung, die Anpassung oder Veränderung</a:t>
            </a:r>
            <a:r>
              <a:rPr lang="de-DE" dirty="0" smtClean="0">
                <a:latin typeface="+mn-lt"/>
              </a:rPr>
              <a:t>,</a:t>
            </a:r>
            <a:br>
              <a:rPr lang="de-DE" dirty="0" smtClean="0">
                <a:latin typeface="+mn-lt"/>
              </a:rPr>
            </a:br>
            <a:r>
              <a:rPr lang="de-DE" dirty="0" smtClean="0">
                <a:latin typeface="+mn-lt"/>
              </a:rPr>
              <a:t>das </a:t>
            </a:r>
            <a:r>
              <a:rPr lang="de-DE" dirty="0">
                <a:latin typeface="+mn-lt"/>
              </a:rPr>
              <a:t>Auslesen, </a:t>
            </a:r>
            <a:r>
              <a:rPr lang="de-DE" dirty="0" smtClean="0">
                <a:latin typeface="+mn-lt"/>
              </a:rPr>
              <a:t>das </a:t>
            </a:r>
            <a:r>
              <a:rPr lang="de-DE" dirty="0">
                <a:latin typeface="+mn-lt"/>
              </a:rPr>
              <a:t>Abfragen, die Verwendung, die </a:t>
            </a:r>
            <a:r>
              <a:rPr lang="de-DE" dirty="0" smtClean="0">
                <a:latin typeface="+mn-lt"/>
              </a:rPr>
              <a:t>Offenlegung</a:t>
            </a:r>
            <a:br>
              <a:rPr lang="de-DE" dirty="0" smtClean="0">
                <a:latin typeface="+mn-lt"/>
              </a:rPr>
            </a:br>
            <a:r>
              <a:rPr lang="de-DE" dirty="0" smtClean="0">
                <a:latin typeface="+mn-lt"/>
              </a:rPr>
              <a:t>durch </a:t>
            </a:r>
            <a:r>
              <a:rPr lang="de-DE" dirty="0">
                <a:latin typeface="+mn-lt"/>
              </a:rPr>
              <a:t>Übermittlung, </a:t>
            </a:r>
            <a:r>
              <a:rPr lang="de-DE" dirty="0" smtClean="0">
                <a:latin typeface="+mn-lt"/>
              </a:rPr>
              <a:t>Verbreitung </a:t>
            </a:r>
            <a:r>
              <a:rPr lang="de-DE" dirty="0">
                <a:latin typeface="+mn-lt"/>
              </a:rPr>
              <a:t>oder eine andere Form </a:t>
            </a:r>
            <a:r>
              <a:rPr lang="de-DE" dirty="0" smtClean="0">
                <a:latin typeface="+mn-lt"/>
              </a:rPr>
              <a:t/>
            </a:r>
            <a:br>
              <a:rPr lang="de-DE" dirty="0" smtClean="0">
                <a:latin typeface="+mn-lt"/>
              </a:rPr>
            </a:br>
            <a:r>
              <a:rPr lang="de-DE" dirty="0" smtClean="0">
                <a:latin typeface="+mn-lt"/>
              </a:rPr>
              <a:t>der </a:t>
            </a:r>
            <a:r>
              <a:rPr lang="de-DE" dirty="0">
                <a:latin typeface="+mn-lt"/>
              </a:rPr>
              <a:t>Bereitstellung, den Abgleich </a:t>
            </a:r>
            <a:r>
              <a:rPr lang="de-DE" dirty="0" smtClean="0">
                <a:latin typeface="+mn-lt"/>
              </a:rPr>
              <a:t>oder </a:t>
            </a:r>
            <a:r>
              <a:rPr lang="de-DE" dirty="0">
                <a:latin typeface="+mn-lt"/>
              </a:rPr>
              <a:t>die Verknüpfung, </a:t>
            </a:r>
            <a:r>
              <a:rPr lang="de-DE" dirty="0" smtClean="0">
                <a:latin typeface="+mn-lt"/>
              </a:rPr>
              <a:t/>
            </a:r>
            <a:br>
              <a:rPr lang="de-DE" dirty="0" smtClean="0">
                <a:latin typeface="+mn-lt"/>
              </a:rPr>
            </a:br>
            <a:r>
              <a:rPr lang="de-DE" dirty="0" smtClean="0">
                <a:latin typeface="+mn-lt"/>
              </a:rPr>
              <a:t>die </a:t>
            </a:r>
            <a:r>
              <a:rPr lang="de-DE" dirty="0">
                <a:latin typeface="+mn-lt"/>
              </a:rPr>
              <a:t>Einschränkung, das Löschen oder </a:t>
            </a:r>
            <a:r>
              <a:rPr lang="de-DE" dirty="0" smtClean="0">
                <a:latin typeface="+mn-lt"/>
              </a:rPr>
              <a:t>die </a:t>
            </a:r>
            <a:r>
              <a:rPr lang="de-DE" dirty="0">
                <a:latin typeface="+mn-lt"/>
              </a:rPr>
              <a:t>Vernichtung;</a:t>
            </a:r>
            <a:endParaRPr lang="de-DE" dirty="0" smtClean="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3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2</a:t>
            </a:r>
            <a:r>
              <a:rPr lang="de-DE" sz="2000" dirty="0">
                <a:solidFill>
                  <a:schemeClr val="bg1"/>
                </a:solidFill>
                <a:cs typeface="Arial" charset="0"/>
              </a:rPr>
              <a:t>: Verarbeitung</a:t>
            </a:r>
          </a:p>
        </p:txBody>
      </p:sp>
      <p:sp>
        <p:nvSpPr>
          <p:cNvPr id="2" name="Geschweifte Klammer rechts 1"/>
          <p:cNvSpPr/>
          <p:nvPr/>
        </p:nvSpPr>
        <p:spPr>
          <a:xfrm>
            <a:off x="6942667" y="4292600"/>
            <a:ext cx="482600" cy="1591733"/>
          </a:xfrm>
          <a:prstGeom prst="rightBrace">
            <a:avLst/>
          </a:prstGeom>
          <a:ln w="9525">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 name="Textfeld 2"/>
          <p:cNvSpPr txBox="1"/>
          <p:nvPr/>
        </p:nvSpPr>
        <p:spPr>
          <a:xfrm>
            <a:off x="7524260" y="4859861"/>
            <a:ext cx="1085425" cy="461665"/>
          </a:xfrm>
          <a:prstGeom prst="rect">
            <a:avLst/>
          </a:prstGeom>
          <a:noFill/>
        </p:spPr>
        <p:txBody>
          <a:bodyPr wrap="none" lIns="0" tIns="0" rIns="0" bIns="0" rtlCol="0">
            <a:spAutoFit/>
          </a:bodyPr>
          <a:lstStyle/>
          <a:p>
            <a:pPr algn="ctr">
              <a:spcBef>
                <a:spcPts val="0"/>
              </a:spcBef>
              <a:spcAft>
                <a:spcPts val="450"/>
              </a:spcAft>
              <a:buClr>
                <a:schemeClr val="tx2"/>
              </a:buClr>
            </a:pPr>
            <a:r>
              <a:rPr lang="de-DE" smtClean="0">
                <a:latin typeface="+mn-lt"/>
              </a:rPr>
              <a:t>Beispielhafte</a:t>
            </a:r>
            <a:r>
              <a:rPr lang="de-DE" dirty="0" smtClean="0">
                <a:latin typeface="+mn-lt"/>
              </a:rPr>
              <a:t/>
            </a:r>
            <a:br>
              <a:rPr lang="de-DE" dirty="0" smtClean="0">
                <a:latin typeface="+mn-lt"/>
              </a:rPr>
            </a:br>
            <a:r>
              <a:rPr lang="de-DE" dirty="0" smtClean="0">
                <a:latin typeface="+mn-lt"/>
              </a:rPr>
              <a:t>Aufzählung </a:t>
            </a:r>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4" name="Titel 3"/>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264868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pPr>
            <a:r>
              <a:rPr lang="de-DE" dirty="0" smtClean="0">
                <a:latin typeface="Calibri" panose="020F0502020204030204" pitchFamily="34" charset="0"/>
              </a:rPr>
              <a:t>Befugnisse, </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einen Verantwortlichen oder einen Auftragsverarbeiter zu warnen, dass beabsichtigte Verarbeitungsvorgänge voraussichtlich gegen diese Verordnung verstoßen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einen Verantwortlichen oder einen Auftragsverarbeiter zu verwarnen, wenn er mit Verarbeitungsvorgängen gegen diese Verordnung verstoßen hat</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den Verantwortlichen oder den Auftragsverarbeiter anzuweisen, den Anträgen der betroffenen Person auf Ausübung der ihr nach dieser Verordnung zustehenden Rechte zu entsprechen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den Verantwortlichen oder den Auftragsverarbeiter </a:t>
            </a:r>
            <a:r>
              <a:rPr lang="de-DE" dirty="0" smtClean="0"/>
              <a:t>anzuweisen</a:t>
            </a:r>
            <a:r>
              <a:rPr lang="de-DE" dirty="0" smtClean="0">
                <a:latin typeface="Calibri" panose="020F0502020204030204" pitchFamily="34" charset="0"/>
              </a:rPr>
              <a:t>, Verarbeitungsvorgänge gegebenenfalls </a:t>
            </a:r>
            <a:r>
              <a:rPr lang="de-DE" dirty="0" smtClean="0"/>
              <a:t>auf bestimmte Weise </a:t>
            </a:r>
            <a:r>
              <a:rPr lang="de-DE" dirty="0" smtClean="0">
                <a:latin typeface="Calibri" panose="020F0502020204030204" pitchFamily="34" charset="0"/>
              </a:rPr>
              <a:t>und </a:t>
            </a:r>
            <a:r>
              <a:rPr lang="de-DE" dirty="0" smtClean="0"/>
              <a:t>innerhalb eines bestimmten Zeitraums </a:t>
            </a:r>
            <a:r>
              <a:rPr lang="de-DE" dirty="0" smtClean="0">
                <a:latin typeface="Calibri" panose="020F0502020204030204" pitchFamily="34" charset="0"/>
              </a:rPr>
              <a:t>in </a:t>
            </a:r>
            <a:r>
              <a:rPr lang="de-DE" dirty="0" smtClean="0"/>
              <a:t>Einklang mit der DS-GVO </a:t>
            </a:r>
            <a:r>
              <a:rPr lang="de-DE" dirty="0" smtClean="0">
                <a:latin typeface="Calibri" panose="020F0502020204030204" pitchFamily="34" charset="0"/>
              </a:rPr>
              <a:t>zu bringen</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3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Art. </a:t>
            </a:r>
            <a:r>
              <a:rPr lang="de-DE" sz="2000" dirty="0" smtClean="0">
                <a:solidFill>
                  <a:schemeClr val="bg1"/>
                </a:solidFill>
                <a:cs typeface="Arial" charset="0"/>
              </a:rPr>
              <a:t>58 Abs. 2 DS-GVO: Abhilfebefugnisse</a:t>
            </a:r>
            <a:endParaRPr lang="de-DE" sz="2000" dirty="0">
              <a:solidFill>
                <a:schemeClr val="bg1"/>
              </a:solidFill>
              <a:cs typeface="Arial" charset="0"/>
            </a:endParaRPr>
          </a:p>
        </p:txBody>
      </p:sp>
      <p:sp>
        <p:nvSpPr>
          <p:cNvPr id="2" name="Titel 1"/>
          <p:cNvSpPr>
            <a:spLocks noGrp="1"/>
          </p:cNvSpPr>
          <p:nvPr>
            <p:ph type="title"/>
          </p:nvPr>
        </p:nvSpPr>
        <p:spPr/>
        <p:txBody>
          <a:bodyPr/>
          <a:lstStyle/>
          <a:p>
            <a:r>
              <a:rPr lang="de-DE" dirty="0" smtClean="0"/>
              <a:t>Abhilfebefugnisse</a:t>
            </a:r>
            <a:endParaRPr lang="de-DE" dirty="0"/>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38943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pPr>
            <a:r>
              <a:rPr lang="de-DE" dirty="0" smtClean="0">
                <a:latin typeface="Calibri" panose="020F0502020204030204" pitchFamily="34" charset="0"/>
              </a:rPr>
              <a:t>Befugnisse, </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den Verantwortlichen </a:t>
            </a:r>
            <a:r>
              <a:rPr lang="de-DE" dirty="0" smtClean="0"/>
              <a:t>anzuweisen</a:t>
            </a:r>
            <a:r>
              <a:rPr lang="de-DE" dirty="0" smtClean="0">
                <a:latin typeface="Calibri" panose="020F0502020204030204" pitchFamily="34" charset="0"/>
              </a:rPr>
              <a:t>, die von einer Verletzung des Schutzes personenbezogener Daten </a:t>
            </a:r>
            <a:r>
              <a:rPr lang="de-DE" dirty="0" smtClean="0"/>
              <a:t>betroffenen Person entsprechend zu benachrichtigen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eine </a:t>
            </a:r>
            <a:r>
              <a:rPr lang="de-DE" dirty="0" smtClean="0"/>
              <a:t>vorübergehende oder endgültige Beschränkung der Verarbeitung, einschließlich eines Verbots</a:t>
            </a:r>
            <a:r>
              <a:rPr lang="de-DE" dirty="0" smtClean="0">
                <a:latin typeface="Calibri" panose="020F0502020204030204" pitchFamily="34" charset="0"/>
              </a:rPr>
              <a:t>, zu verhängen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die </a:t>
            </a:r>
            <a:r>
              <a:rPr lang="de-DE" dirty="0" smtClean="0"/>
              <a:t>Berichtigung oder Löschung </a:t>
            </a:r>
            <a:r>
              <a:rPr lang="de-DE" dirty="0" smtClean="0">
                <a:latin typeface="Calibri" panose="020F0502020204030204" pitchFamily="34" charset="0"/>
              </a:rPr>
              <a:t>von personenbezogenen Daten oder </a:t>
            </a:r>
            <a:r>
              <a:rPr lang="de-DE" dirty="0" smtClean="0"/>
              <a:t>die Einschränkung der Verarbeitung </a:t>
            </a:r>
            <a:r>
              <a:rPr lang="de-DE" dirty="0" smtClean="0">
                <a:latin typeface="Calibri" panose="020F0502020204030204" pitchFamily="34" charset="0"/>
              </a:rPr>
              <a:t>und die </a:t>
            </a:r>
            <a:r>
              <a:rPr lang="de-DE" dirty="0" smtClean="0"/>
              <a:t>Unterrichtung der Empfänger </a:t>
            </a:r>
            <a:r>
              <a:rPr lang="de-DE" dirty="0" smtClean="0">
                <a:latin typeface="Calibri" panose="020F0502020204030204" pitchFamily="34" charset="0"/>
              </a:rPr>
              <a:t>der Daten über die angeordneten Maßnahmen anzuordnen</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6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Art. </a:t>
            </a:r>
            <a:r>
              <a:rPr lang="de-DE" sz="2000" dirty="0" smtClean="0">
                <a:solidFill>
                  <a:schemeClr val="bg1"/>
                </a:solidFill>
                <a:cs typeface="Arial" charset="0"/>
              </a:rPr>
              <a:t>58 Abs. 2 DS-GVO: Abhilfebefugnisse</a:t>
            </a:r>
            <a:endParaRPr lang="de-DE" sz="2000" dirty="0">
              <a:solidFill>
                <a:schemeClr val="bg1"/>
              </a:solidFill>
              <a:cs typeface="Arial" charset="0"/>
            </a:endParaRPr>
          </a:p>
        </p:txBody>
      </p:sp>
      <p:sp>
        <p:nvSpPr>
          <p:cNvPr id="2" name="Titel 1"/>
          <p:cNvSpPr>
            <a:spLocks noGrp="1"/>
          </p:cNvSpPr>
          <p:nvPr>
            <p:ph type="title"/>
          </p:nvPr>
        </p:nvSpPr>
        <p:spPr/>
        <p:txBody>
          <a:bodyPr/>
          <a:lstStyle/>
          <a:p>
            <a:r>
              <a:rPr lang="de-DE" dirty="0"/>
              <a:t>Abhilfebefugnisse</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428533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custDataLst>
              <p:tags r:id="rId1"/>
            </p:custDataLst>
          </p:nvPr>
        </p:nvSpPr>
        <p:spPr bwMode="auto">
          <a:xfrm>
            <a:off x="299729" y="1766888"/>
            <a:ext cx="8560800"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defTabSz="914400">
              <a:lnSpc>
                <a:spcPct val="90000"/>
              </a:lnSpc>
              <a:spcBef>
                <a:spcPct val="25000"/>
              </a:spcBef>
              <a:buSzTx/>
            </a:pPr>
            <a:endParaRPr lang="de-DE" sz="2000" dirty="0" smtClean="0">
              <a:latin typeface="Calibri" panose="020F0502020204030204" pitchFamily="34" charset="0"/>
            </a:endParaRPr>
          </a:p>
        </p:txBody>
      </p:sp>
      <p:sp>
        <p:nvSpPr>
          <p:cNvPr id="10" name="Inhaltsplatzhalter 9"/>
          <p:cNvSpPr>
            <a:spLocks noGrp="1"/>
          </p:cNvSpPr>
          <p:nvPr>
            <p:ph sz="half" idx="1"/>
          </p:nvPr>
        </p:nvSpPr>
        <p:spPr>
          <a:xfrm>
            <a:off x="304799" y="2010872"/>
            <a:ext cx="2736000" cy="4047028"/>
          </a:xfrm>
        </p:spPr>
        <p:txBody>
          <a:bodyPr/>
          <a:lstStyle/>
          <a:p>
            <a:pPr marL="0" indent="0" algn="ctr">
              <a:buNone/>
            </a:pPr>
            <a:r>
              <a:rPr lang="de-DE" dirty="0">
                <a:solidFill>
                  <a:schemeClr val="tx2"/>
                </a:solidFill>
              </a:rPr>
              <a:t>Geldbußen bis zu 20 Mill Euro (bzw. 4% Umsatz</a:t>
            </a:r>
            <a:r>
              <a:rPr lang="de-DE" dirty="0" smtClean="0">
                <a:solidFill>
                  <a:schemeClr val="tx2"/>
                </a:solidFill>
              </a:rPr>
              <a:t>)</a:t>
            </a:r>
          </a:p>
          <a:p>
            <a:pPr marL="0" indent="0">
              <a:buNone/>
            </a:pPr>
            <a:r>
              <a:rPr lang="de-DE" sz="1200" dirty="0"/>
              <a:t>Verstöße bzgl.</a:t>
            </a:r>
          </a:p>
          <a:p>
            <a:pPr marL="269875" indent="-180975">
              <a:buFont typeface="Symbol" panose="05050102010706020507" pitchFamily="18" charset="2"/>
              <a:buChar char="-"/>
            </a:pPr>
            <a:r>
              <a:rPr lang="de-DE" sz="1200" dirty="0"/>
              <a:t>Artt. 5, 6, 7, 9 (fehlende oder fehlerhaft eingeholte Einwilligung)</a:t>
            </a:r>
          </a:p>
          <a:p>
            <a:pPr marL="269875" indent="-180975">
              <a:buFont typeface="Symbol" panose="05050102010706020507" pitchFamily="18" charset="2"/>
              <a:buChar char="-"/>
            </a:pPr>
            <a:r>
              <a:rPr lang="de-DE" sz="1200" dirty="0"/>
              <a:t>Artt. 12-22 (Verstoß gegen die Rechte der/des Betroffenen)</a:t>
            </a:r>
          </a:p>
          <a:p>
            <a:pPr marL="269875" indent="-180975">
              <a:buFont typeface="Symbol" panose="05050102010706020507" pitchFamily="18" charset="2"/>
              <a:buChar char="-"/>
            </a:pPr>
            <a:r>
              <a:rPr lang="de-DE" sz="1200" dirty="0"/>
              <a:t>Artt. 44 bis 49 (Unrechtmäßige Übermittlung in ein Drittland oder int. Organisation)</a:t>
            </a:r>
          </a:p>
          <a:p>
            <a:pPr marL="269875" indent="-180975">
              <a:buFont typeface="Symbol" panose="05050102010706020507" pitchFamily="18" charset="2"/>
              <a:buChar char="-"/>
            </a:pPr>
            <a:r>
              <a:rPr lang="de-DE" sz="1200" dirty="0"/>
              <a:t>Nichtbefolgung einer Anweisung oder einer vorübergehenden oder endgültigen Beschränkung oder Aussetzung der Datenübermittlung durch die </a:t>
            </a:r>
            <a:r>
              <a:rPr lang="de-DE" sz="1200" dirty="0" smtClean="0"/>
              <a:t>Aufsichtsbehörde</a:t>
            </a:r>
            <a:endParaRPr lang="de-DE" sz="1200" dirty="0"/>
          </a:p>
        </p:txBody>
      </p:sp>
      <p:sp>
        <p:nvSpPr>
          <p:cNvPr id="11" name="Inhaltsplatzhalter 10"/>
          <p:cNvSpPr>
            <a:spLocks noGrp="1"/>
          </p:cNvSpPr>
          <p:nvPr>
            <p:ph sz="half" idx="2"/>
          </p:nvPr>
        </p:nvSpPr>
        <p:spPr>
          <a:xfrm>
            <a:off x="5940152" y="2010872"/>
            <a:ext cx="2871858" cy="4047028"/>
          </a:xfrm>
        </p:spPr>
        <p:txBody>
          <a:bodyPr>
            <a:normAutofit fontScale="92500" lnSpcReduction="10000"/>
          </a:bodyPr>
          <a:lstStyle/>
          <a:p>
            <a:pPr marL="0" indent="0" algn="ctr">
              <a:buNone/>
            </a:pPr>
            <a:r>
              <a:rPr lang="de-DE" dirty="0">
                <a:solidFill>
                  <a:schemeClr val="tx2"/>
                </a:solidFill>
              </a:rPr>
              <a:t>§ 42 BDSG (neu)</a:t>
            </a:r>
          </a:p>
          <a:p>
            <a:pPr marL="95250" indent="-95250">
              <a:buFont typeface="Symbol" panose="05050102010706020507" pitchFamily="18" charset="2"/>
              <a:buChar char="-"/>
            </a:pPr>
            <a:r>
              <a:rPr lang="de-DE" sz="1200" dirty="0"/>
              <a:t>Freiheitsstrafe bis zu 3 Jahren oder Geldstrafe</a:t>
            </a:r>
          </a:p>
          <a:p>
            <a:pPr marL="266700" indent="-88900"/>
            <a:r>
              <a:rPr lang="de-DE" sz="1200" dirty="0"/>
              <a:t>Nicht allgemein zugängliche personenbezogene Daten einer großen Zahl von Personen ohne Rechtsgrundlage</a:t>
            </a:r>
          </a:p>
          <a:p>
            <a:pPr marL="450850" lvl="2" indent="-182563">
              <a:buFont typeface="+mj-lt"/>
              <a:buAutoNum type="alphaLcParenR"/>
            </a:pPr>
            <a:r>
              <a:rPr lang="de-DE" sz="1200" dirty="0"/>
              <a:t>einem Dritten übermitteln oder</a:t>
            </a:r>
          </a:p>
          <a:p>
            <a:pPr marL="450850" lvl="2" indent="-182563">
              <a:buFont typeface="+mj-lt"/>
              <a:buAutoNum type="alphaLcParenR"/>
            </a:pPr>
            <a:r>
              <a:rPr lang="de-DE" sz="1200" dirty="0"/>
              <a:t>auf andere Art und Weise zugänglich machen und hierbei gewerblich handeln</a:t>
            </a:r>
          </a:p>
          <a:p>
            <a:pPr marL="95250" indent="-95250">
              <a:buFont typeface="Symbol" panose="05050102010706020507" pitchFamily="18" charset="2"/>
              <a:buChar char="-"/>
            </a:pPr>
            <a:r>
              <a:rPr lang="de-DE" sz="1200" dirty="0"/>
              <a:t> Freiheitsstrafe bis zu </a:t>
            </a:r>
            <a:r>
              <a:rPr lang="de-DE" sz="1200" dirty="0" smtClean="0"/>
              <a:t>2 Jahren </a:t>
            </a:r>
            <a:r>
              <a:rPr lang="de-DE" sz="1200" dirty="0"/>
              <a:t>oder Geldstrafe</a:t>
            </a:r>
          </a:p>
          <a:p>
            <a:pPr marL="266700" indent="-88900"/>
            <a:r>
              <a:rPr lang="de-DE" sz="1200" dirty="0"/>
              <a:t>Nicht allgemein zugängliche personenbezogene Daten </a:t>
            </a:r>
          </a:p>
          <a:p>
            <a:pPr marL="450850" lvl="2" indent="-182563">
              <a:buFont typeface="+mj-lt"/>
              <a:buAutoNum type="alphaLcParenR"/>
            </a:pPr>
            <a:r>
              <a:rPr lang="de-DE" sz="1200" dirty="0"/>
              <a:t>ohne Rechtsgrundlage verarbeiten oder</a:t>
            </a:r>
          </a:p>
          <a:p>
            <a:pPr marL="450850" lvl="2" indent="-182563">
              <a:buFont typeface="+mj-lt"/>
              <a:buAutoNum type="alphaLcParenR"/>
            </a:pPr>
            <a:r>
              <a:rPr lang="de-DE" sz="1200" dirty="0"/>
              <a:t>durch unrichtige Angaben erschleicht und</a:t>
            </a:r>
          </a:p>
          <a:p>
            <a:pPr marL="627063" lvl="3" indent="-185738">
              <a:buFont typeface="+mj-lt"/>
              <a:buAutoNum type="arabicParenR"/>
            </a:pPr>
            <a:r>
              <a:rPr lang="de-DE" sz="1200" dirty="0"/>
              <a:t>hierbei gegen Entgelthandeln oder</a:t>
            </a:r>
          </a:p>
          <a:p>
            <a:pPr marL="627063" lvl="3" indent="-185738">
              <a:buFont typeface="+mj-lt"/>
              <a:buAutoNum type="arabicParenR"/>
            </a:pPr>
            <a:r>
              <a:rPr lang="de-DE" sz="1200" dirty="0"/>
              <a:t> in der Absicht handeln, sich oder einen anderen zu bereichern oder einen anderen zu </a:t>
            </a:r>
            <a:r>
              <a:rPr lang="de-DE" sz="1200" dirty="0" smtClean="0"/>
              <a:t>schädigen</a:t>
            </a:r>
            <a:endParaRPr lang="de-DE" sz="1200" dirty="0"/>
          </a:p>
        </p:txBody>
      </p:sp>
      <p:sp>
        <p:nvSpPr>
          <p:cNvPr id="12" name="Inhaltsplatzhalter 11"/>
          <p:cNvSpPr>
            <a:spLocks noGrp="1"/>
          </p:cNvSpPr>
          <p:nvPr>
            <p:ph sz="half" idx="13"/>
          </p:nvPr>
        </p:nvSpPr>
        <p:spPr>
          <a:xfrm>
            <a:off x="3190404" y="2010872"/>
            <a:ext cx="2736000" cy="4047028"/>
          </a:xfrm>
          <a:ln w="3175">
            <a:solidFill>
              <a:schemeClr val="tx2"/>
            </a:solidFill>
          </a:ln>
        </p:spPr>
        <p:txBody>
          <a:bodyPr>
            <a:normAutofit fontScale="92500" lnSpcReduction="10000"/>
          </a:bodyPr>
          <a:lstStyle/>
          <a:p>
            <a:pPr marL="0" indent="0" algn="ctr">
              <a:buNone/>
            </a:pPr>
            <a:r>
              <a:rPr lang="de-DE" dirty="0">
                <a:solidFill>
                  <a:schemeClr val="tx2"/>
                </a:solidFill>
              </a:rPr>
              <a:t>Geldbußen bis zu 10 Mill Euro (bzw. 2% Umsatz)</a:t>
            </a:r>
          </a:p>
          <a:p>
            <a:pPr marL="0" indent="0">
              <a:buNone/>
            </a:pPr>
            <a:r>
              <a:rPr lang="de-DE" sz="1200" dirty="0"/>
              <a:t>Verstöße bzgl.</a:t>
            </a:r>
          </a:p>
          <a:p>
            <a:pPr marL="266700" indent="-177800">
              <a:buFont typeface="Symbol" panose="05050102010706020507" pitchFamily="18" charset="2"/>
              <a:buChar char="-"/>
            </a:pPr>
            <a:r>
              <a:rPr lang="de-DE" sz="1200" dirty="0"/>
              <a:t>Art. 25 (Datenschutz durch Technikgestaltung und durch datenschutzfreundliche Voreinstellungen)</a:t>
            </a:r>
          </a:p>
          <a:p>
            <a:pPr marL="266700" indent="-177800">
              <a:buFont typeface="Symbol" panose="05050102010706020507" pitchFamily="18" charset="2"/>
              <a:buChar char="-"/>
            </a:pPr>
            <a:r>
              <a:rPr lang="de-DE" sz="1200" dirty="0"/>
              <a:t>Art. 28 (Auftragsverarbeiter)</a:t>
            </a:r>
          </a:p>
          <a:p>
            <a:pPr marL="266700" indent="-177800">
              <a:buFont typeface="Symbol" panose="05050102010706020507" pitchFamily="18" charset="2"/>
              <a:buChar char="-"/>
            </a:pPr>
            <a:r>
              <a:rPr lang="de-DE" sz="1200" dirty="0"/>
              <a:t>Art. 29 (Verarbeitung unter der Aufsicht des Verantwortlichen oder des Auftragsverarbeiters)</a:t>
            </a:r>
          </a:p>
          <a:p>
            <a:pPr marL="266700" indent="-177800">
              <a:buFont typeface="Symbol" panose="05050102010706020507" pitchFamily="18" charset="2"/>
              <a:buChar char="-"/>
            </a:pPr>
            <a:r>
              <a:rPr lang="de-DE" sz="1200" dirty="0"/>
              <a:t>Art. 30 (Verzeichnis von Verarbeitungstätigkeiten)</a:t>
            </a:r>
          </a:p>
          <a:p>
            <a:pPr marL="266700" indent="-177800">
              <a:buFont typeface="Symbol" panose="05050102010706020507" pitchFamily="18" charset="2"/>
              <a:buChar char="-"/>
            </a:pPr>
            <a:r>
              <a:rPr lang="de-DE" sz="1200" dirty="0"/>
              <a:t>Art. 31 (Zusammenarbeit mit der Aufsichtsbehörde)</a:t>
            </a:r>
          </a:p>
          <a:p>
            <a:pPr marL="266700" indent="-177800">
              <a:buFont typeface="Symbol" panose="05050102010706020507" pitchFamily="18" charset="2"/>
              <a:buChar char="-"/>
            </a:pPr>
            <a:r>
              <a:rPr lang="de-DE" sz="1200" dirty="0"/>
              <a:t>Art. 32 (Sicherheit der Verarbeitung)</a:t>
            </a:r>
          </a:p>
          <a:p>
            <a:pPr marL="266700" indent="-177800">
              <a:buFont typeface="Symbol" panose="05050102010706020507" pitchFamily="18" charset="2"/>
              <a:buChar char="-"/>
            </a:pPr>
            <a:r>
              <a:rPr lang="de-DE" sz="1200" dirty="0"/>
              <a:t>Artt. 33 u. 34 (Meldung von Datenpannen an Aufsichtsbehörde und Betroffenen)</a:t>
            </a:r>
          </a:p>
          <a:p>
            <a:pPr marL="266700" indent="-177800">
              <a:buFont typeface="Symbol" panose="05050102010706020507" pitchFamily="18" charset="2"/>
              <a:buChar char="-"/>
            </a:pPr>
            <a:r>
              <a:rPr lang="de-DE" sz="1200" dirty="0"/>
              <a:t>Art. 35 (Datenschutzfolgenabschätzung)</a:t>
            </a:r>
          </a:p>
          <a:p>
            <a:pPr marL="266700" indent="-177800">
              <a:buFont typeface="Symbol" panose="05050102010706020507" pitchFamily="18" charset="2"/>
              <a:buChar char="-"/>
            </a:pPr>
            <a:r>
              <a:rPr lang="de-DE" sz="1200" dirty="0"/>
              <a:t>Artt. 36 bis 39 (Datenschutzbeauftragter)</a:t>
            </a:r>
          </a:p>
        </p:txBody>
      </p:sp>
      <p:sp>
        <p:nvSpPr>
          <p:cNvPr id="13" name="Rectangle 4"/>
          <p:cNvSpPr>
            <a:spLocks noChangeArrowheads="1"/>
          </p:cNvSpPr>
          <p:nvPr>
            <p:custDataLst>
              <p:tags r:id="rId2"/>
            </p:custDataLst>
          </p:nvPr>
        </p:nvSpPr>
        <p:spPr bwMode="auto">
          <a:xfrm>
            <a:off x="275453" y="1580772"/>
            <a:ext cx="8604000" cy="430100"/>
          </a:xfrm>
          <a:prstGeom prst="rect">
            <a:avLst/>
          </a:prstGeom>
          <a:solidFill>
            <a:schemeClr val="tx2"/>
          </a:solidFill>
          <a:ln w="38100">
            <a:noFill/>
            <a:miter lim="800000"/>
            <a:headEnd/>
            <a:tailEnd/>
          </a:ln>
          <a:effectLst/>
        </p:spPr>
        <p:txBody>
          <a:bodyPr wrap="square"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Bußgelder der DS-GVO, Freiheitsstrafe BDSG n.F.</a:t>
            </a:r>
            <a:endParaRPr lang="de-DE" sz="2000" dirty="0">
              <a:solidFill>
                <a:schemeClr val="bg1"/>
              </a:solidFill>
              <a:cs typeface="Arial" charset="0"/>
            </a:endParaRPr>
          </a:p>
        </p:txBody>
      </p:sp>
      <p:sp>
        <p:nvSpPr>
          <p:cNvPr id="16" name="Titel 1"/>
          <p:cNvSpPr>
            <a:spLocks noGrp="1"/>
          </p:cNvSpPr>
          <p:nvPr>
            <p:ph type="title"/>
          </p:nvPr>
        </p:nvSpPr>
        <p:spPr>
          <a:xfrm>
            <a:off x="457200" y="274638"/>
            <a:ext cx="6203032" cy="1143000"/>
          </a:xfrm>
        </p:spPr>
        <p:txBody>
          <a:bodyPr>
            <a:normAutofit/>
          </a:bodyPr>
          <a:lstStyle/>
          <a:p>
            <a:r>
              <a:rPr lang="de-DE" dirty="0" smtClean="0"/>
              <a:t>Sanktions</a:t>
            </a:r>
            <a:r>
              <a:rPr lang="de-DE" b="1" dirty="0" smtClean="0"/>
              <a:t>möglichkeiten</a:t>
            </a:r>
            <a:endParaRPr lang="de-DE" b="1" dirty="0"/>
          </a:p>
        </p:txBody>
      </p:sp>
      <p:sp>
        <p:nvSpPr>
          <p:cNvPr id="1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9180079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Art und Weise, wie der Verstoß der Aufsichtsbehörde bekannt wurde, z.B.</a:t>
            </a:r>
          </a:p>
          <a:p>
            <a:pPr marL="714375" lvl="1" indent="-257175">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Meldete der Verantwortliche bzw. der Auftragsverarbeiter selbst das Vergehen an die Aufsichtsbehörde?</a:t>
            </a:r>
          </a:p>
          <a:p>
            <a:pPr marL="714375" lvl="1" indent="-257175">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Erfuhr die Aufsichtsbehörde vom Betroffenen davon? Ggfs. aufgrund der Tatsache, dass der Verantwortliche den Betroffenen auf diese Möglichkeit hinwies?</a:t>
            </a:r>
          </a:p>
          <a:p>
            <a:pPr marL="714375" lvl="1" indent="-257175">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Wurde die Aufsichtsbehörde erst über Dritte (z. B. Presse) informiert?</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Art, Schwere und Dauer des Verstoßes wie beispielsweise</a:t>
            </a:r>
            <a:endParaRPr lang="de-DE" dirty="0">
              <a:latin typeface="Calibri" panose="020F0502020204030204" pitchFamily="34" charset="0"/>
            </a:endParaRPr>
          </a:p>
          <a:p>
            <a:pPr marL="800100" lvl="1" indent="-342900">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Liegt ein genereller Verstoß vor, d. h. man kann generell der gesetzlichen Pflicht nicht genügen?</a:t>
            </a:r>
          </a:p>
          <a:p>
            <a:pPr marL="800100" lvl="1" indent="-342900">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Sind es nur die konkreten Umstände des Einzelfalles, die ein Genügen der gesetzlichen Pflicht verhindern?</a:t>
            </a:r>
          </a:p>
          <a:p>
            <a:pPr marL="800100" lvl="1" indent="-342900">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Wie groß ist der potentielle Schaden für jeden einzelnen Betroffenen? Wie groß ist der Schaden insgesamt?</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8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Art. 83. Abs. </a:t>
            </a:r>
            <a:r>
              <a:rPr lang="de-DE" sz="2000" dirty="0" smtClean="0">
                <a:solidFill>
                  <a:schemeClr val="bg1"/>
                </a:solidFill>
                <a:cs typeface="Arial" charset="0"/>
              </a:rPr>
              <a:t>2 DS-GVO: Bei Verhängung zu berücksichtigen</a:t>
            </a:r>
            <a:endParaRPr lang="de-DE" sz="2000" dirty="0">
              <a:solidFill>
                <a:schemeClr val="bg1"/>
              </a:solidFill>
              <a:cs typeface="Arial" charset="0"/>
            </a:endParaRPr>
          </a:p>
        </p:txBody>
      </p:sp>
      <p:sp>
        <p:nvSpPr>
          <p:cNvPr id="2" name="Titel 1"/>
          <p:cNvSpPr>
            <a:spLocks noGrp="1"/>
          </p:cNvSpPr>
          <p:nvPr>
            <p:ph type="title"/>
          </p:nvPr>
        </p:nvSpPr>
        <p:spPr/>
        <p:txBody>
          <a:bodyPr/>
          <a:lstStyle/>
          <a:p>
            <a:r>
              <a:rPr lang="de-DE" dirty="0"/>
              <a:t>Bußgelder</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88276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a:latin typeface="Calibri" panose="020F0502020204030204" pitchFamily="34" charset="0"/>
              </a:rPr>
              <a:t>Vorsätzlichkeit oder Fahrlässigkeit des Verstoßes, d.h. insbesondere ist zu betrachten</a:t>
            </a:r>
          </a:p>
          <a:p>
            <a:pPr marL="800100" lvl="1" indent="-342900">
              <a:lnSpc>
                <a:spcPct val="100000"/>
              </a:lnSpc>
              <a:spcBef>
                <a:spcPts val="200"/>
              </a:spcBef>
              <a:spcAft>
                <a:spcPts val="200"/>
              </a:spcAft>
              <a:buFont typeface="Arial" panose="020B0604020202020204" pitchFamily="34" charset="0"/>
              <a:buChar char="•"/>
            </a:pPr>
            <a:r>
              <a:rPr lang="de-DE" sz="1500" dirty="0">
                <a:latin typeface="Calibri" panose="020F0502020204030204" pitchFamily="34" charset="0"/>
              </a:rPr>
              <a:t>Wurde die gesetzliche Pflicht vom Verantwortlichen im Ablauf seiner Prozesse ignoriert?</a:t>
            </a:r>
          </a:p>
          <a:p>
            <a:pPr marL="800100" lvl="1" indent="-342900">
              <a:lnSpc>
                <a:spcPct val="100000"/>
              </a:lnSpc>
              <a:spcBef>
                <a:spcPts val="200"/>
              </a:spcBef>
              <a:spcAft>
                <a:spcPts val="200"/>
              </a:spcAft>
              <a:buFont typeface="Arial" panose="020B0604020202020204" pitchFamily="34" charset="0"/>
              <a:buChar char="•"/>
            </a:pPr>
            <a:r>
              <a:rPr lang="de-DE" sz="1500" dirty="0">
                <a:latin typeface="Calibri" panose="020F0502020204030204" pitchFamily="34" charset="0"/>
              </a:rPr>
              <a:t>Wurde fahrlässig einem einzelnen Betroffenen sein Recht verweigert</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Umfang der Zusammenarbeit mit der Aufsichtsbehörde, z.B.</a:t>
            </a:r>
          </a:p>
          <a:p>
            <a:pPr marL="714375" lvl="1" indent="-257175">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Wurden der Aufsichtsbehörde unverzüglich alle benötigten Informationen gegeben?</a:t>
            </a:r>
          </a:p>
          <a:p>
            <a:pPr marL="714375" lvl="1" indent="-257175">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Wurden Anstrengungen unternommen, um nachteilige Auswirkungen zu mildern?</a:t>
            </a:r>
          </a:p>
          <a:p>
            <a:pPr marL="714375" lvl="1" indent="-257175">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Wurden Anstrengungen unternommen, damit künftig Verstöße dieser Art nicht mehr vorkommen?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Sind etwaige einschlägige frühere Verstöße bekannt?</a:t>
            </a:r>
            <a:endParaRPr lang="de-DE" dirty="0">
              <a:latin typeface="Calibri" panose="020F0502020204030204" pitchFamily="34" charset="0"/>
            </a:endParaRPr>
          </a:p>
          <a:p>
            <a:pPr marL="800100" lvl="1" indent="-342900">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Ist es Wiederholungstatbestand?</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Die Kategorien personenbezogener Daten, d.h. insbesondere ist zu betrachten</a:t>
            </a:r>
          </a:p>
          <a:p>
            <a:pPr marL="800100" lvl="1" indent="-342900">
              <a:lnSpc>
                <a:spcPct val="100000"/>
              </a:lnSpc>
              <a:spcBef>
                <a:spcPts val="200"/>
              </a:spcBef>
              <a:spcAft>
                <a:spcPts val="200"/>
              </a:spcAft>
              <a:buFont typeface="Arial" panose="020B0604020202020204" pitchFamily="34" charset="0"/>
              <a:buChar char="•"/>
            </a:pPr>
            <a:r>
              <a:rPr lang="de-DE" sz="1500" dirty="0" smtClean="0">
                <a:latin typeface="Calibri" panose="020F0502020204030204" pitchFamily="34" charset="0"/>
              </a:rPr>
              <a:t>Im Kontext der Gesundheitsversorgung/-</a:t>
            </a:r>
            <a:r>
              <a:rPr lang="de-DE" sz="1500" dirty="0" err="1" smtClean="0">
                <a:latin typeface="Calibri" panose="020F0502020204030204" pitchFamily="34" charset="0"/>
              </a:rPr>
              <a:t>forschung</a:t>
            </a:r>
            <a:r>
              <a:rPr lang="de-DE" sz="1500" dirty="0" smtClean="0">
                <a:latin typeface="Calibri" panose="020F0502020204030204" pitchFamily="34" charset="0"/>
              </a:rPr>
              <a:t> handelt es sich immer um besondere Kategorien von Daten, sodass ein Verstoß schwerer wiegt</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1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Art. 83. Abs. </a:t>
            </a:r>
            <a:r>
              <a:rPr lang="de-DE" sz="2000" dirty="0" smtClean="0">
                <a:solidFill>
                  <a:schemeClr val="bg1"/>
                </a:solidFill>
                <a:cs typeface="Arial" charset="0"/>
              </a:rPr>
              <a:t>2 DS-GVO: Bei Verhängung zu berücksichtigen</a:t>
            </a:r>
            <a:endParaRPr lang="de-DE" sz="2000" dirty="0">
              <a:solidFill>
                <a:schemeClr val="bg1"/>
              </a:solidFill>
              <a:cs typeface="Arial" charset="0"/>
            </a:endParaRPr>
          </a:p>
        </p:txBody>
      </p:sp>
      <p:sp>
        <p:nvSpPr>
          <p:cNvPr id="2" name="Titel 1"/>
          <p:cNvSpPr>
            <a:spLocks noGrp="1"/>
          </p:cNvSpPr>
          <p:nvPr>
            <p:ph type="title"/>
          </p:nvPr>
        </p:nvSpPr>
        <p:spPr/>
        <p:txBody>
          <a:bodyPr/>
          <a:lstStyle/>
          <a:p>
            <a:r>
              <a:rPr lang="de-DE" dirty="0"/>
              <a:t>Bußgelder</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389635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spcBef>
                <a:spcPts val="200"/>
              </a:spcBef>
              <a:spcAft>
                <a:spcPts val="200"/>
              </a:spcAft>
              <a:buFont typeface="Symbol" panose="05050102010706020507" pitchFamily="18" charset="2"/>
              <a:buChar char="-"/>
            </a:pPr>
            <a:r>
              <a:rPr lang="de-DE" dirty="0">
                <a:latin typeface="Calibri" panose="020F0502020204030204" pitchFamily="34" charset="0"/>
              </a:rPr>
              <a:t>Grundsatz: Verhängung von Geldbußen muss  in jedem Einzelfall wirksam, verhältnismäßig und abschreckend sein (Art. 83 Abs. 1 DS-GVO)</a:t>
            </a:r>
          </a:p>
          <a:p>
            <a:pPr marL="285750" indent="-285750">
              <a:spcBef>
                <a:spcPts val="200"/>
              </a:spcBef>
              <a:spcAft>
                <a:spcPts val="200"/>
              </a:spcAft>
              <a:buFont typeface="Symbol" panose="05050102010706020507" pitchFamily="18" charset="2"/>
              <a:buChar char="-"/>
            </a:pPr>
            <a:r>
              <a:rPr lang="de-DE" dirty="0">
                <a:latin typeface="Calibri" panose="020F0502020204030204" pitchFamily="34" charset="0"/>
              </a:rPr>
              <a:t>Beachtung ErwGr. 148</a:t>
            </a:r>
          </a:p>
          <a:p>
            <a:pPr marL="742950" lvl="1" indent="-285750">
              <a:spcBef>
                <a:spcPts val="200"/>
              </a:spcBef>
              <a:spcAft>
                <a:spcPts val="200"/>
              </a:spcAft>
              <a:buFont typeface="Arial" panose="020B0604020202020204" pitchFamily="34" charset="0"/>
              <a:buChar char="•"/>
            </a:pPr>
            <a:r>
              <a:rPr lang="de-DE" dirty="0">
                <a:latin typeface="Calibri" panose="020F0502020204030204" pitchFamily="34" charset="0"/>
              </a:rPr>
              <a:t>„Im Falle eines geringfügigeren Verstoßes oder falls voraussichtlich zu verhängende Geldbuße eine </a:t>
            </a:r>
            <a:r>
              <a:rPr lang="de-DE" b="1" dirty="0">
                <a:latin typeface="Calibri" panose="020F0502020204030204" pitchFamily="34" charset="0"/>
              </a:rPr>
              <a:t>unverhältnismäßige Belastung für eine natürliche Person</a:t>
            </a:r>
            <a:r>
              <a:rPr lang="de-DE" dirty="0">
                <a:latin typeface="Calibri" panose="020F0502020204030204" pitchFamily="34" charset="0"/>
              </a:rPr>
              <a:t> bewirken würde, kann anstelle einer Geldbuße eine Verwarnung erteilt werden.“</a:t>
            </a:r>
          </a:p>
          <a:p>
            <a:pPr marL="742950" lvl="1" indent="-285750">
              <a:spcBef>
                <a:spcPts val="200"/>
              </a:spcBef>
              <a:spcAft>
                <a:spcPts val="200"/>
              </a:spcAft>
              <a:buFont typeface="Arial" panose="020B0604020202020204" pitchFamily="34" charset="0"/>
              <a:buChar char="•"/>
            </a:pPr>
            <a:r>
              <a:rPr lang="de-DE" dirty="0">
                <a:latin typeface="Calibri" panose="020F0502020204030204" pitchFamily="34" charset="0"/>
              </a:rPr>
              <a:t>Cave: ErwGr. 148 gilt nicht für juristische Personen!</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Weiterhin zu beachten</a:t>
            </a:r>
            <a:endParaRPr lang="de-DE" sz="2000" dirty="0">
              <a:solidFill>
                <a:schemeClr val="bg1"/>
              </a:solidFill>
              <a:cs typeface="Arial" charset="0"/>
            </a:endParaRPr>
          </a:p>
        </p:txBody>
      </p:sp>
      <p:sp>
        <p:nvSpPr>
          <p:cNvPr id="2" name="Titel 1"/>
          <p:cNvSpPr>
            <a:spLocks noGrp="1"/>
          </p:cNvSpPr>
          <p:nvPr>
            <p:ph type="title"/>
          </p:nvPr>
        </p:nvSpPr>
        <p:spPr/>
        <p:txBody>
          <a:bodyPr/>
          <a:lstStyle/>
          <a:p>
            <a:r>
              <a:rPr lang="de-DE" dirty="0"/>
              <a:t>Bußgelder</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415235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40" name="think-cell Folie" r:id="rId5" imgW="360" imgH="360" progId="">
                  <p:embed/>
                </p:oleObj>
              </mc:Choice>
              <mc:Fallback>
                <p:oleObj name="think-cell Foli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200" y="0"/>
            <a:ext cx="6203032" cy="1052736"/>
          </a:xfrm>
        </p:spPr>
        <p:txBody>
          <a:bodyPr/>
          <a:lstStyle/>
          <a:p>
            <a:r>
              <a:rPr lang="de-DE" dirty="0" smtClean="0"/>
              <a:t>Diskussion/Fragen?</a:t>
            </a:r>
            <a:endParaRPr lang="de-DE" dirty="0"/>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9362" y="1513919"/>
            <a:ext cx="5805277" cy="383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067944" y="5734417"/>
            <a:ext cx="5081071" cy="430887"/>
          </a:xfrm>
          <a:prstGeom prst="rect">
            <a:avLst/>
          </a:prstGeom>
          <a:noFill/>
        </p:spPr>
        <p:txBody>
          <a:bodyPr wrap="none" rtlCol="0">
            <a:spAutoFit/>
          </a:bodyPr>
          <a:lstStyle/>
          <a:p>
            <a:r>
              <a:rPr lang="de-DE" sz="2200" dirty="0" smtClean="0"/>
              <a:t>Kontakt: </a:t>
            </a:r>
            <a:r>
              <a:rPr lang="de-DE" sz="2200" dirty="0" smtClean="0">
                <a:hlinkClick r:id="rId8"/>
              </a:rPr>
              <a:t>schuetze@medizin-informatik.org</a:t>
            </a:r>
            <a:endParaRPr lang="de-DE" sz="2200" dirty="0"/>
          </a:p>
        </p:txBody>
      </p:sp>
    </p:spTree>
    <p:extLst>
      <p:ext uri="{BB962C8B-B14F-4D97-AF65-F5344CB8AC3E}">
        <p14:creationId xmlns:p14="http://schemas.microsoft.com/office/powerpoint/2010/main" val="137286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6" name="think-cell Folie" r:id="rId5" imgW="360" imgH="360" progId="">
                  <p:embed/>
                </p:oleObj>
              </mc:Choice>
              <mc:Fallback>
                <p:oleObj name="think-cell Foli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a:xfrm>
            <a:off x="457200" y="0"/>
            <a:ext cx="6203032" cy="1052736"/>
          </a:xfrm>
        </p:spPr>
        <p:txBody>
          <a:bodyPr>
            <a:normAutofit/>
          </a:bodyPr>
          <a:lstStyle/>
          <a:p>
            <a:r>
              <a:rPr lang="de-DE" sz="3600" dirty="0" smtClean="0"/>
              <a:t>Frage: Download Präsentation?</a:t>
            </a:r>
            <a:endParaRPr lang="de-DE" sz="3600" dirty="0"/>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grpSp>
        <p:nvGrpSpPr>
          <p:cNvPr id="4" name="Gruppieren 3"/>
          <p:cNvGrpSpPr/>
          <p:nvPr/>
        </p:nvGrpSpPr>
        <p:grpSpPr>
          <a:xfrm>
            <a:off x="1187576" y="981889"/>
            <a:ext cx="6768848" cy="5328835"/>
            <a:chOff x="863540" y="981889"/>
            <a:chExt cx="6768848" cy="5328835"/>
          </a:xfrm>
        </p:grpSpPr>
        <p:sp>
          <p:nvSpPr>
            <p:cNvPr id="3" name="Textfeld 2"/>
            <p:cNvSpPr txBox="1"/>
            <p:nvPr/>
          </p:nvSpPr>
          <p:spPr>
            <a:xfrm>
              <a:off x="1361693" y="981889"/>
              <a:ext cx="5772542" cy="769441"/>
            </a:xfrm>
            <a:prstGeom prst="rect">
              <a:avLst/>
            </a:prstGeom>
            <a:noFill/>
          </p:spPr>
          <p:txBody>
            <a:bodyPr wrap="none" rtlCol="0">
              <a:spAutoFit/>
            </a:bodyPr>
            <a:lstStyle/>
            <a:p>
              <a:pPr algn="ctr"/>
              <a:r>
                <a:rPr lang="de-DE" sz="2200" b="1" dirty="0">
                  <a:hlinkClick r:id="rId7"/>
                </a:rPr>
                <a:t>https://ds-gvo.gesundheitsdatenschutz.org</a:t>
              </a:r>
              <a:r>
                <a:rPr lang="de-DE" sz="2200" b="1" dirty="0" smtClean="0">
                  <a:hlinkClick r:id="rId7"/>
                </a:rPr>
                <a:t>/</a:t>
              </a:r>
              <a:endParaRPr lang="de-DE" sz="2200" b="1" dirty="0" smtClean="0"/>
            </a:p>
            <a:p>
              <a:pPr algn="ctr"/>
              <a:r>
                <a:rPr lang="de-DE" sz="2200" b="1" dirty="0" smtClean="0">
                  <a:latin typeface="Calibri"/>
                </a:rPr>
                <a:t>→ Veranstaltungen → GMDS Jahrestagung 2019</a:t>
              </a:r>
              <a:endParaRPr lang="de-DE" sz="2200" b="1" dirty="0"/>
            </a:p>
          </p:txBody>
        </p:sp>
        <p:pic>
          <p:nvPicPr>
            <p:cNvPr id="9728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540" y="1844823"/>
              <a:ext cx="6768848" cy="446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5956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mn-lt"/>
              </a:rPr>
              <a:t>Verarbeitung beinhaltet </a:t>
            </a:r>
            <a:r>
              <a:rPr lang="de-DE" dirty="0" smtClean="0">
                <a:latin typeface="Calibri" panose="020F0502020204030204" pitchFamily="34" charset="0"/>
              </a:rPr>
              <a:t>alle</a:t>
            </a:r>
            <a:r>
              <a:rPr lang="de-DE" dirty="0" smtClean="0">
                <a:latin typeface="+mn-lt"/>
              </a:rPr>
              <a:t> Vorgänge, die personenbezogene Daten betreffen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Unabhängig ob dies mit oder ohne EDV-Einsatz geschieht</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Insbesondere stellen sowohl</a:t>
            </a:r>
          </a:p>
          <a:p>
            <a:pPr marL="742950" lvl="1" indent="-285750">
              <a:lnSpc>
                <a:spcPct val="100000"/>
              </a:lnSpc>
              <a:spcBef>
                <a:spcPts val="200"/>
              </a:spcBef>
              <a:spcAft>
                <a:spcPts val="200"/>
              </a:spcAft>
              <a:buFont typeface="Symbol" panose="05050102010706020507" pitchFamily="18" charset="2"/>
              <a:buChar char="-"/>
            </a:pPr>
            <a:r>
              <a:rPr lang="de-DE" dirty="0" smtClean="0">
                <a:latin typeface="+mn-lt"/>
              </a:rPr>
              <a:t>eine Anonymisierung</a:t>
            </a:r>
          </a:p>
          <a:p>
            <a:pPr marL="742950" lvl="1" indent="-285750">
              <a:lnSpc>
                <a:spcPct val="100000"/>
              </a:lnSpc>
              <a:spcBef>
                <a:spcPts val="200"/>
              </a:spcBef>
              <a:spcAft>
                <a:spcPts val="200"/>
              </a:spcAft>
              <a:buFont typeface="Symbol" panose="05050102010706020507" pitchFamily="18" charset="2"/>
              <a:buChar char="-"/>
            </a:pPr>
            <a:r>
              <a:rPr lang="de-DE" dirty="0" smtClean="0">
                <a:latin typeface="+mn-lt"/>
              </a:rPr>
              <a:t>als auch eine Pseudonymisierung</a:t>
            </a:r>
          </a:p>
          <a:p>
            <a:pPr marL="265113" lvl="1">
              <a:lnSpc>
                <a:spcPct val="100000"/>
              </a:lnSpc>
              <a:spcBef>
                <a:spcPts val="200"/>
              </a:spcBef>
              <a:spcAft>
                <a:spcPts val="200"/>
              </a:spcAft>
            </a:pPr>
            <a:r>
              <a:rPr lang="de-DE" dirty="0" smtClean="0">
                <a:latin typeface="+mn-lt"/>
              </a:rPr>
              <a:t>eine Verarbeitung dar</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6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2</a:t>
            </a:r>
            <a:r>
              <a:rPr lang="de-DE" sz="2000" dirty="0">
                <a:solidFill>
                  <a:schemeClr val="bg1"/>
                </a:solidFill>
                <a:cs typeface="Arial" charset="0"/>
              </a:rPr>
              <a:t>: Verarbeitung</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255142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a:latin typeface="Calibri" panose="020F0502020204030204" pitchFamily="34" charset="0"/>
              </a:rPr>
              <a:t>"Pseudonymisierung" </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a:latin typeface="+mn-lt"/>
              </a:rPr>
              <a:t>die </a:t>
            </a:r>
            <a:r>
              <a:rPr lang="de-DE" dirty="0"/>
              <a:t>Verarbeitung personenbezogener </a:t>
            </a:r>
            <a:r>
              <a:rPr lang="de-DE" dirty="0" smtClean="0"/>
              <a:t>Daten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in </a:t>
            </a:r>
            <a:r>
              <a:rPr lang="de-DE" dirty="0">
                <a:latin typeface="+mn-lt"/>
              </a:rPr>
              <a:t>einer Weise, dass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die </a:t>
            </a:r>
            <a:r>
              <a:rPr lang="de-DE" dirty="0">
                <a:latin typeface="+mn-lt"/>
              </a:rPr>
              <a:t>personenbezogenen Daten </a:t>
            </a:r>
            <a:r>
              <a:rPr lang="de-DE" dirty="0"/>
              <a:t>ohne Hinzuziehung zusätzlicher Informationen nicht mehr einer spezifischen betroffenen Person zugeordnet werden können</a:t>
            </a:r>
            <a:r>
              <a:rPr lang="de-DE" dirty="0">
                <a:latin typeface="+mn-lt"/>
              </a:rPr>
              <a:t>,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sofern </a:t>
            </a:r>
            <a:r>
              <a:rPr lang="de-DE" dirty="0">
                <a:latin typeface="+mn-lt"/>
              </a:rPr>
              <a:t>diese zusätzlichen Informationen </a:t>
            </a:r>
            <a:endParaRPr lang="de-DE" dirty="0" smtClean="0">
              <a:latin typeface="+mn-lt"/>
            </a:endParaRPr>
          </a:p>
          <a:p>
            <a:pPr marL="742950" lvl="1" indent="-285750">
              <a:lnSpc>
                <a:spcPct val="100000"/>
              </a:lnSpc>
              <a:spcBef>
                <a:spcPts val="200"/>
              </a:spcBef>
              <a:spcAft>
                <a:spcPts val="200"/>
              </a:spcAft>
              <a:buFont typeface="Symbol" panose="05050102010706020507" pitchFamily="18" charset="2"/>
              <a:buChar char="-"/>
            </a:pPr>
            <a:r>
              <a:rPr lang="de-DE" dirty="0" smtClean="0"/>
              <a:t>gesondert </a:t>
            </a:r>
            <a:r>
              <a:rPr lang="de-DE" dirty="0"/>
              <a:t>aufbewahrt werden </a:t>
            </a:r>
            <a:r>
              <a:rPr lang="de-DE" dirty="0">
                <a:latin typeface="+mn-lt"/>
              </a:rPr>
              <a:t>und </a:t>
            </a:r>
            <a:endParaRPr lang="de-DE" dirty="0" smtClean="0">
              <a:latin typeface="+mn-lt"/>
            </a:endParaRPr>
          </a:p>
          <a:p>
            <a:pPr marL="742950" lvl="1" indent="-285750">
              <a:lnSpc>
                <a:spcPct val="100000"/>
              </a:lnSpc>
              <a:spcBef>
                <a:spcPts val="200"/>
              </a:spcBef>
              <a:spcAft>
                <a:spcPts val="200"/>
              </a:spcAft>
              <a:buFont typeface="Symbol" panose="05050102010706020507" pitchFamily="18" charset="2"/>
              <a:buChar char="-"/>
            </a:pPr>
            <a:r>
              <a:rPr lang="de-DE" dirty="0" smtClean="0"/>
              <a:t>technischen </a:t>
            </a:r>
            <a:r>
              <a:rPr lang="de-DE" dirty="0"/>
              <a:t>und organisatorischen Maßnahmen unterliegen</a:t>
            </a:r>
            <a:r>
              <a:rPr lang="de-DE" dirty="0">
                <a:latin typeface="+mn-lt"/>
              </a:rPr>
              <a:t>, die gewährleisten, dass die personenbezogenen Daten </a:t>
            </a:r>
            <a:r>
              <a:rPr lang="de-DE" dirty="0"/>
              <a:t>nicht einer identifizierten oder identifizierbaren natürlichen Person zugewiesen werden</a:t>
            </a:r>
            <a:r>
              <a:rPr lang="de-DE" dirty="0">
                <a:latin typeface="+mn-lt"/>
              </a:rPr>
              <a:t>;</a:t>
            </a:r>
            <a:endParaRPr lang="de-DE" dirty="0" smtClean="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8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5: </a:t>
            </a:r>
            <a:r>
              <a:rPr lang="de-DE" sz="2000" dirty="0">
                <a:solidFill>
                  <a:schemeClr val="bg1"/>
                </a:solidFill>
                <a:cs typeface="Arial" charset="0"/>
              </a:rPr>
              <a:t>Pseudonymisierung</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399442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smtClean="0">
                <a:latin typeface="Calibri" panose="020F0502020204030204" pitchFamily="34" charset="0"/>
              </a:rPr>
              <a:t>D.h.</a:t>
            </a:r>
            <a:endParaRPr lang="de-DE" dirty="0" smtClean="0"/>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Die </a:t>
            </a:r>
            <a:r>
              <a:rPr lang="de-DE" dirty="0">
                <a:latin typeface="+mn-lt"/>
              </a:rPr>
              <a:t>Pseudonymisierung ist eine Verarbeitung personenbezogener Daten.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Pseudonyme </a:t>
            </a:r>
            <a:r>
              <a:rPr lang="de-DE" dirty="0">
                <a:latin typeface="+mn-lt"/>
              </a:rPr>
              <a:t>Daten sind Daten, die ohne weitere Informationen einer spezifischen Person nicht zuordenbar sind.</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Die </a:t>
            </a:r>
            <a:r>
              <a:rPr lang="de-DE" dirty="0">
                <a:latin typeface="+mn-lt"/>
              </a:rPr>
              <a:t>zur Zuordenbarkeit benötigten Informationen stehen dem Verantwortlichen nicht zur Verfügung, sondern</a:t>
            </a:r>
          </a:p>
          <a:p>
            <a:pPr marL="742950" lvl="1" indent="-285750">
              <a:lnSpc>
                <a:spcPct val="100000"/>
              </a:lnSpc>
              <a:spcBef>
                <a:spcPts val="200"/>
              </a:spcBef>
              <a:spcAft>
                <a:spcPts val="200"/>
              </a:spcAft>
              <a:buFont typeface="Arial" panose="020B0604020202020204" pitchFamily="34" charset="0"/>
              <a:buChar char="•"/>
            </a:pPr>
            <a:r>
              <a:rPr lang="de-DE" dirty="0" smtClean="0">
                <a:latin typeface="+mn-lt"/>
              </a:rPr>
              <a:t>werden </a:t>
            </a:r>
            <a:r>
              <a:rPr lang="de-DE" dirty="0">
                <a:latin typeface="+mn-lt"/>
              </a:rPr>
              <a:t>gesondert aufbewahrt und</a:t>
            </a:r>
          </a:p>
          <a:p>
            <a:pPr marL="742950" lvl="1" indent="-285750">
              <a:lnSpc>
                <a:spcPct val="100000"/>
              </a:lnSpc>
              <a:spcBef>
                <a:spcPts val="200"/>
              </a:spcBef>
              <a:spcAft>
                <a:spcPts val="200"/>
              </a:spcAft>
              <a:buFont typeface="Arial" panose="020B0604020202020204" pitchFamily="34" charset="0"/>
              <a:buChar char="•"/>
            </a:pPr>
            <a:r>
              <a:rPr lang="de-DE" dirty="0" smtClean="0">
                <a:latin typeface="+mn-lt"/>
              </a:rPr>
              <a:t>sind </a:t>
            </a:r>
            <a:r>
              <a:rPr lang="de-DE" dirty="0">
                <a:latin typeface="+mn-lt"/>
              </a:rPr>
              <a:t>durch technische und organisatorische Maßnahmen vor dem Zugriff durch den Verantwortlichen geschützt.</a:t>
            </a:r>
          </a:p>
          <a:p>
            <a:pPr marL="285750" indent="-285750">
              <a:lnSpc>
                <a:spcPct val="100000"/>
              </a:lnSpc>
              <a:spcBef>
                <a:spcPts val="200"/>
              </a:spcBef>
              <a:spcAft>
                <a:spcPts val="200"/>
              </a:spcAft>
              <a:buFont typeface="Calibri" panose="020F0502020204030204" pitchFamily="34" charset="0"/>
              <a:buChar char="→"/>
            </a:pPr>
            <a:r>
              <a:rPr lang="de-DE" dirty="0" smtClean="0">
                <a:latin typeface="+mn-lt"/>
              </a:rPr>
              <a:t>Für </a:t>
            </a:r>
            <a:r>
              <a:rPr lang="de-DE" dirty="0">
                <a:latin typeface="+mn-lt"/>
              </a:rPr>
              <a:t>den Verantwortlichen besteht bei der Verarbeitung pseudonymisierter Daten keine Möglichkeit der Identifizierung der betroffenen Person</a:t>
            </a:r>
            <a:r>
              <a:rPr lang="de-DE" dirty="0" smtClean="0">
                <a:latin typeface="+mn-lt"/>
              </a:rPr>
              <a:t>.</a:t>
            </a:r>
          </a:p>
          <a:p>
            <a:pPr marL="285750" indent="-285750">
              <a:lnSpc>
                <a:spcPct val="100000"/>
              </a:lnSpc>
              <a:spcBef>
                <a:spcPts val="200"/>
              </a:spcBef>
              <a:spcAft>
                <a:spcPts val="200"/>
              </a:spcAft>
              <a:buFont typeface="Calibri" panose="020F0502020204030204" pitchFamily="34" charset="0"/>
              <a:buChar char="→"/>
            </a:pPr>
            <a:r>
              <a:rPr lang="de-DE" dirty="0" smtClean="0">
                <a:latin typeface="+mn-lt"/>
              </a:rPr>
              <a:t>Aber jemand anderes – egal wer auf der Welt </a:t>
            </a:r>
            <a:r>
              <a:rPr lang="de-DE" dirty="0"/>
              <a:t>–  </a:t>
            </a:r>
            <a:r>
              <a:rPr lang="de-DE" dirty="0" smtClean="0">
                <a:latin typeface="+mn-lt"/>
              </a:rPr>
              <a:t>hat diese Möglichkeit.</a:t>
            </a:r>
            <a:endParaRPr lang="de-DE" dirty="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09"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5: </a:t>
            </a:r>
            <a:r>
              <a:rPr lang="de-DE" sz="2000" dirty="0">
                <a:solidFill>
                  <a:schemeClr val="bg1"/>
                </a:solidFill>
                <a:cs typeface="Arial" charset="0"/>
              </a:rPr>
              <a:t>Pseudonymisierung</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123047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smtClean="0">
                <a:latin typeface="Calibri" panose="020F0502020204030204" pitchFamily="34" charset="0"/>
              </a:rPr>
              <a:t>"</a:t>
            </a:r>
            <a:r>
              <a:rPr lang="de-DE" dirty="0"/>
              <a:t>Genetische Daten</a:t>
            </a:r>
            <a:r>
              <a:rPr lang="de-DE" dirty="0" smtClean="0">
                <a:latin typeface="Calibri" panose="020F0502020204030204" pitchFamily="34" charset="0"/>
              </a:rPr>
              <a:t>" </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personenbezogene </a:t>
            </a:r>
            <a:r>
              <a:rPr lang="de-DE" dirty="0">
                <a:latin typeface="+mn-lt"/>
              </a:rPr>
              <a:t>Daten </a:t>
            </a:r>
            <a:r>
              <a:rPr lang="de-DE" dirty="0" smtClean="0">
                <a:latin typeface="+mn-lt"/>
              </a:rPr>
              <a:t>zu</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den </a:t>
            </a:r>
            <a:r>
              <a:rPr lang="de-DE" dirty="0"/>
              <a:t>ererbten oder erworbenen genetischen Eigenschaften </a:t>
            </a:r>
            <a:r>
              <a:rPr lang="de-DE" dirty="0">
                <a:latin typeface="+mn-lt"/>
              </a:rPr>
              <a:t>einer natürlichen Person,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die </a:t>
            </a:r>
            <a:r>
              <a:rPr lang="de-DE" dirty="0">
                <a:latin typeface="+mn-lt"/>
              </a:rPr>
              <a:t>eindeutige Informationen über die </a:t>
            </a:r>
            <a:r>
              <a:rPr lang="de-DE" dirty="0"/>
              <a:t>Physiologie oder die Gesundheit </a:t>
            </a:r>
            <a:r>
              <a:rPr lang="de-DE" dirty="0">
                <a:latin typeface="+mn-lt"/>
              </a:rPr>
              <a:t>dieser natürlichen Person liefern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und </a:t>
            </a:r>
            <a:r>
              <a:rPr lang="de-DE" dirty="0" smtClean="0"/>
              <a:t>insbesondere </a:t>
            </a:r>
            <a:r>
              <a:rPr lang="de-DE" dirty="0" smtClean="0">
                <a:latin typeface="+mn-lt"/>
              </a:rPr>
              <a:t>aus </a:t>
            </a:r>
            <a:r>
              <a:rPr lang="de-DE" dirty="0">
                <a:latin typeface="+mn-lt"/>
              </a:rPr>
              <a:t>der Analyse einer biologischen Probe der betreffenden natürlichen Person gewonnen wurden</a:t>
            </a:r>
            <a:r>
              <a:rPr lang="de-DE" dirty="0" smtClean="0">
                <a:latin typeface="+mn-lt"/>
              </a:rPr>
              <a:t>;</a:t>
            </a:r>
          </a:p>
          <a:p>
            <a:pPr>
              <a:lnSpc>
                <a:spcPct val="100000"/>
              </a:lnSpc>
              <a:spcBef>
                <a:spcPts val="200"/>
              </a:spcBef>
              <a:spcAft>
                <a:spcPts val="200"/>
              </a:spcAft>
            </a:pPr>
            <a:r>
              <a:rPr lang="de-DE" dirty="0" smtClean="0">
                <a:latin typeface="+mn-lt"/>
              </a:rPr>
              <a:t>Ergänzend: ErwGr. 34</a:t>
            </a:r>
          </a:p>
          <a:p>
            <a:pPr marL="285750" indent="-285750">
              <a:lnSpc>
                <a:spcPct val="100000"/>
              </a:lnSpc>
              <a:spcBef>
                <a:spcPts val="200"/>
              </a:spcBef>
              <a:spcAft>
                <a:spcPts val="200"/>
              </a:spcAft>
              <a:buFont typeface="Symbol" panose="05050102010706020507" pitchFamily="18" charset="2"/>
              <a:buChar char="-"/>
            </a:pPr>
            <a:r>
              <a:rPr lang="de-DE" dirty="0"/>
              <a:t>insbesondere</a:t>
            </a:r>
            <a:r>
              <a:rPr lang="de-DE" dirty="0">
                <a:latin typeface="+mn-lt"/>
              </a:rPr>
              <a:t> durch eine </a:t>
            </a:r>
            <a:r>
              <a:rPr lang="de-DE" dirty="0"/>
              <a:t>Chromosomen, Desoxyribonukleinsäure (DNS)- oder Ribonukleinsäure (RNS)-Analyse oder der Analyse eines anderen Elements</a:t>
            </a:r>
            <a:r>
              <a:rPr lang="de-DE" dirty="0">
                <a:latin typeface="+mn-lt"/>
              </a:rPr>
              <a:t>, durch die gleichwertige Informationen erlangt werden können, gewonnen werden. </a:t>
            </a:r>
            <a:endParaRPr lang="de-DE" dirty="0" smtClean="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3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13</a:t>
            </a:r>
            <a:r>
              <a:rPr lang="de-DE" sz="2000" dirty="0">
                <a:solidFill>
                  <a:schemeClr val="bg1"/>
                </a:solidFill>
                <a:cs typeface="Arial" charset="0"/>
              </a:rPr>
              <a:t>: </a:t>
            </a:r>
            <a:r>
              <a:rPr lang="de-DE" sz="2000" dirty="0" smtClean="0">
                <a:solidFill>
                  <a:schemeClr val="bg1"/>
                </a:solidFill>
                <a:cs typeface="Arial" charset="0"/>
              </a:rPr>
              <a:t>Genetische </a:t>
            </a:r>
            <a:r>
              <a:rPr lang="de-DE" sz="2000" dirty="0">
                <a:solidFill>
                  <a:schemeClr val="bg1"/>
                </a:solidFill>
                <a:cs typeface="Arial" charset="0"/>
              </a:rPr>
              <a:t>Daten</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180150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mn-lt"/>
              </a:rPr>
              <a:t>Begriff „eindeutig“ bezieht sich auf natürliche Person: Informationen müssen sich eindeutig zuordnen lassen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Physiologie im umgangssprachlichen Gebrauch = alle Lebensvorgänge im Menschen, also insbesondere auch pathophysiologische Informationen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Daten </a:t>
            </a:r>
            <a:r>
              <a:rPr lang="de-DE" dirty="0">
                <a:latin typeface="+mn-lt"/>
              </a:rPr>
              <a:t>liefern </a:t>
            </a:r>
            <a:r>
              <a:rPr lang="de-DE" dirty="0" smtClean="0">
                <a:latin typeface="+mn-lt"/>
              </a:rPr>
              <a:t>insbesondere immer dann „Informationen </a:t>
            </a:r>
            <a:r>
              <a:rPr lang="de-DE" dirty="0">
                <a:latin typeface="+mn-lt"/>
              </a:rPr>
              <a:t>über die Physiologie oder die </a:t>
            </a:r>
            <a:r>
              <a:rPr lang="de-DE" dirty="0" smtClean="0">
                <a:latin typeface="+mn-lt"/>
              </a:rPr>
              <a:t>Gesundheit“, wenn Daten dazu </a:t>
            </a:r>
            <a:r>
              <a:rPr lang="de-DE" dirty="0" smtClean="0"/>
              <a:t>geeignet</a:t>
            </a:r>
            <a:r>
              <a:rPr lang="de-DE" dirty="0" smtClean="0">
                <a:latin typeface="+mn-lt"/>
              </a:rPr>
              <a:t> </a:t>
            </a:r>
            <a:r>
              <a:rPr lang="de-DE" dirty="0" smtClean="0"/>
              <a:t>sind</a:t>
            </a:r>
            <a:r>
              <a:rPr lang="de-DE" dirty="0" smtClean="0">
                <a:latin typeface="+mn-lt"/>
              </a:rPr>
              <a:t>, die genetische Disposition für (künftige) Erkrankungen aufzudecken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Genetische Daten werden i.d.R. auch </a:t>
            </a:r>
            <a:r>
              <a:rPr lang="de-DE" dirty="0">
                <a:latin typeface="+mn-lt"/>
              </a:rPr>
              <a:t>G</a:t>
            </a:r>
            <a:r>
              <a:rPr lang="de-DE" dirty="0" smtClean="0">
                <a:latin typeface="+mn-lt"/>
              </a:rPr>
              <a:t>esundheitsdaten darstellen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Besonderheit: genetisches Material </a:t>
            </a:r>
            <a:r>
              <a:rPr lang="de-DE" dirty="0" smtClean="0"/>
              <a:t>enthält</a:t>
            </a:r>
            <a:r>
              <a:rPr lang="de-DE" dirty="0" smtClean="0">
                <a:latin typeface="+mn-lt"/>
              </a:rPr>
              <a:t> nicht nur </a:t>
            </a:r>
            <a:r>
              <a:rPr lang="de-DE" dirty="0" smtClean="0"/>
              <a:t>Informationen </a:t>
            </a:r>
            <a:r>
              <a:rPr lang="de-DE" dirty="0" smtClean="0">
                <a:latin typeface="+mn-lt"/>
              </a:rPr>
              <a:t>der betroffenen Person, sondern auch </a:t>
            </a:r>
            <a:r>
              <a:rPr lang="de-DE" dirty="0" smtClean="0"/>
              <a:t>von Dritten </a:t>
            </a:r>
            <a:r>
              <a:rPr lang="de-DE" dirty="0" smtClean="0">
                <a:latin typeface="+mn-lt"/>
              </a:rPr>
              <a:t>(Eltern, Großeltern, Geschwister, Kinder usw.)</a:t>
            </a:r>
          </a:p>
          <a:p>
            <a:pPr marL="285750" indent="-285750">
              <a:lnSpc>
                <a:spcPct val="100000"/>
              </a:lnSpc>
              <a:spcBef>
                <a:spcPts val="200"/>
              </a:spcBef>
              <a:spcAft>
                <a:spcPts val="200"/>
              </a:spcAft>
              <a:buFont typeface="Symbol" panose="05050102010706020507" pitchFamily="18" charset="2"/>
              <a:buChar char="-"/>
            </a:pPr>
            <a:endParaRPr lang="de-DE" dirty="0" smtClean="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5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13</a:t>
            </a:r>
            <a:r>
              <a:rPr lang="de-DE" sz="2000" dirty="0">
                <a:solidFill>
                  <a:schemeClr val="bg1"/>
                </a:solidFill>
                <a:cs typeface="Arial" charset="0"/>
              </a:rPr>
              <a:t>: </a:t>
            </a:r>
            <a:r>
              <a:rPr lang="de-DE" sz="2000" dirty="0" smtClean="0">
                <a:solidFill>
                  <a:schemeClr val="bg1"/>
                </a:solidFill>
                <a:cs typeface="Arial" charset="0"/>
              </a:rPr>
              <a:t>Genetische </a:t>
            </a:r>
            <a:r>
              <a:rPr lang="de-DE" sz="2000" dirty="0">
                <a:solidFill>
                  <a:schemeClr val="bg1"/>
                </a:solidFill>
                <a:cs typeface="Arial" charset="0"/>
              </a:rPr>
              <a:t>Daten</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284873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smtClean="0">
                <a:latin typeface="Calibri" panose="020F0502020204030204" pitchFamily="34" charset="0"/>
              </a:rPr>
              <a:t>"</a:t>
            </a:r>
            <a:r>
              <a:rPr lang="de-DE" dirty="0"/>
              <a:t>Gesundheitsdaten</a:t>
            </a:r>
            <a:r>
              <a:rPr lang="de-DE" dirty="0" smtClean="0">
                <a:latin typeface="Calibri" panose="020F0502020204030204" pitchFamily="34" charset="0"/>
              </a:rPr>
              <a:t>" </a:t>
            </a:r>
          </a:p>
          <a:p>
            <a:pPr marL="285750" indent="-285750">
              <a:lnSpc>
                <a:spcPct val="100000"/>
              </a:lnSpc>
              <a:spcBef>
                <a:spcPts val="200"/>
              </a:spcBef>
              <a:spcAft>
                <a:spcPts val="200"/>
              </a:spcAft>
              <a:buFont typeface="Symbol" panose="05050102010706020507" pitchFamily="18" charset="2"/>
              <a:buChar char="-"/>
            </a:pPr>
            <a:r>
              <a:rPr lang="de-DE" dirty="0">
                <a:latin typeface="+mn-lt"/>
              </a:rPr>
              <a:t>personenbezogene Daten, die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sich </a:t>
            </a:r>
            <a:r>
              <a:rPr lang="de-DE" dirty="0">
                <a:latin typeface="+mn-lt"/>
              </a:rPr>
              <a:t>auf die </a:t>
            </a:r>
            <a:r>
              <a:rPr lang="de-DE" dirty="0"/>
              <a:t>körperliche oder geistige Gesundheit</a:t>
            </a:r>
            <a:r>
              <a:rPr lang="de-DE" dirty="0">
                <a:latin typeface="+mn-lt"/>
              </a:rPr>
              <a:t> einer natürlichen Person, </a:t>
            </a:r>
            <a:endParaRPr lang="de-DE" dirty="0" smtClean="0">
              <a:latin typeface="+mn-lt"/>
            </a:endParaRPr>
          </a:p>
          <a:p>
            <a:pPr marL="742950" lvl="1" indent="-285750">
              <a:lnSpc>
                <a:spcPct val="100000"/>
              </a:lnSpc>
              <a:spcBef>
                <a:spcPts val="200"/>
              </a:spcBef>
              <a:spcAft>
                <a:spcPts val="200"/>
              </a:spcAft>
              <a:buFont typeface="Symbol" panose="05050102010706020507" pitchFamily="18" charset="2"/>
              <a:buChar char="-"/>
            </a:pPr>
            <a:r>
              <a:rPr lang="de-DE" dirty="0" smtClean="0">
                <a:latin typeface="+mn-lt"/>
              </a:rPr>
              <a:t>einschließlich </a:t>
            </a:r>
            <a:r>
              <a:rPr lang="de-DE" dirty="0"/>
              <a:t>der Erbringung von Gesundheitsdienstleistungen</a:t>
            </a:r>
            <a:r>
              <a:rPr lang="de-DE" dirty="0">
                <a:latin typeface="+mn-lt"/>
              </a:rPr>
              <a:t>, </a:t>
            </a:r>
            <a:endParaRPr lang="de-DE" dirty="0" smtClean="0">
              <a:latin typeface="+mn-lt"/>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beziehen </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und </a:t>
            </a:r>
          </a:p>
          <a:p>
            <a:pPr marL="285750" indent="-285750">
              <a:lnSpc>
                <a:spcPct val="100000"/>
              </a:lnSpc>
              <a:spcBef>
                <a:spcPts val="200"/>
              </a:spcBef>
              <a:spcAft>
                <a:spcPts val="200"/>
              </a:spcAft>
              <a:buFont typeface="Symbol" panose="05050102010706020507" pitchFamily="18" charset="2"/>
              <a:buChar char="-"/>
            </a:pPr>
            <a:r>
              <a:rPr lang="de-DE" dirty="0" smtClean="0"/>
              <a:t>aus </a:t>
            </a:r>
            <a:r>
              <a:rPr lang="de-DE" dirty="0"/>
              <a:t>denen Informationen über deren Gesundheitszustand hervorgehen</a:t>
            </a:r>
            <a:r>
              <a:rPr lang="de-DE" dirty="0">
                <a:latin typeface="+mn-lt"/>
              </a:rPr>
              <a:t>;</a:t>
            </a:r>
            <a:endParaRPr lang="de-DE" dirty="0" smtClean="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8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15</a:t>
            </a:r>
            <a:r>
              <a:rPr lang="de-DE" sz="2000" dirty="0">
                <a:solidFill>
                  <a:schemeClr val="bg1"/>
                </a:solidFill>
                <a:cs typeface="Arial" charset="0"/>
              </a:rPr>
              <a:t>: Gesundheitsdaten</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245764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mn-lt"/>
              </a:rPr>
              <a:t>Gesundheitsdatum: sehr weit gefasster Begriff</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Umfasst nicht nur Einzelangaben über Erkrankungen,</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sondern alles, was mit dem Gesundheitszustand zu tun hat, wie beispielsweise</a:t>
            </a:r>
          </a:p>
          <a:p>
            <a:pPr marL="742950" lvl="1" indent="-285750">
              <a:lnSpc>
                <a:spcPct val="100000"/>
              </a:lnSpc>
              <a:spcBef>
                <a:spcPts val="200"/>
              </a:spcBef>
              <a:spcAft>
                <a:spcPts val="200"/>
              </a:spcAft>
              <a:buFont typeface="Arial" panose="020B0604020202020204" pitchFamily="34" charset="0"/>
              <a:buChar char="•"/>
            </a:pPr>
            <a:r>
              <a:rPr lang="de-DE" dirty="0" smtClean="0">
                <a:latin typeface="+mn-lt"/>
              </a:rPr>
              <a:t>positive, neutrale oder negative Informationen zum Gesundheitszustand</a:t>
            </a:r>
          </a:p>
          <a:p>
            <a:pPr marL="742950" lvl="1" indent="-285750">
              <a:lnSpc>
                <a:spcPct val="100000"/>
              </a:lnSpc>
              <a:spcBef>
                <a:spcPts val="200"/>
              </a:spcBef>
              <a:spcAft>
                <a:spcPts val="200"/>
              </a:spcAft>
              <a:buFont typeface="Arial" panose="020B0604020202020204" pitchFamily="34" charset="0"/>
              <a:buChar char="•"/>
            </a:pPr>
            <a:r>
              <a:rPr lang="de-DE" dirty="0" smtClean="0">
                <a:latin typeface="+mn-lt"/>
              </a:rPr>
              <a:t>Informationen zum früheren, gegenwärtigen und zukünftigen physischen oder geistigen Gesundheitszustand</a:t>
            </a:r>
          </a:p>
          <a:p>
            <a:pPr marL="285750" indent="-285750">
              <a:lnSpc>
                <a:spcPct val="100000"/>
              </a:lnSpc>
              <a:spcBef>
                <a:spcPts val="200"/>
              </a:spcBef>
              <a:spcAft>
                <a:spcPts val="200"/>
              </a:spcAft>
              <a:buFont typeface="Symbol" panose="05050102010706020507" pitchFamily="18" charset="2"/>
              <a:buChar char="-"/>
            </a:pPr>
            <a:r>
              <a:rPr lang="de-DE" dirty="0" smtClean="0">
                <a:latin typeface="+mn-lt"/>
              </a:rPr>
              <a:t>Beispiele</a:t>
            </a:r>
          </a:p>
          <a:p>
            <a:pPr marL="742950" lvl="1" indent="-285750">
              <a:lnSpc>
                <a:spcPct val="100000"/>
              </a:lnSpc>
              <a:spcBef>
                <a:spcPts val="200"/>
              </a:spcBef>
              <a:spcAft>
                <a:spcPts val="200"/>
              </a:spcAft>
              <a:buFont typeface="Arial" panose="020B0604020202020204" pitchFamily="34" charset="0"/>
              <a:buChar char="•"/>
            </a:pPr>
            <a:r>
              <a:rPr lang="de-DE" dirty="0" smtClean="0">
                <a:latin typeface="+mn-lt"/>
              </a:rPr>
              <a:t>Tatsache, dass jemand ein Patient ist</a:t>
            </a:r>
            <a:br>
              <a:rPr lang="de-DE" dirty="0" smtClean="0">
                <a:latin typeface="+mn-lt"/>
              </a:rPr>
            </a:br>
            <a:r>
              <a:rPr lang="de-DE" dirty="0" smtClean="0">
                <a:latin typeface="+mn-lt"/>
              </a:rPr>
              <a:t>(so sind dementsprechend bspw. auch administrative Daten Gesundheitsdaten)</a:t>
            </a:r>
          </a:p>
          <a:p>
            <a:pPr marL="742950" lvl="1" indent="-285750">
              <a:lnSpc>
                <a:spcPct val="100000"/>
              </a:lnSpc>
              <a:spcBef>
                <a:spcPts val="200"/>
              </a:spcBef>
              <a:spcAft>
                <a:spcPts val="200"/>
              </a:spcAft>
              <a:buFont typeface="Arial" panose="020B0604020202020204" pitchFamily="34" charset="0"/>
              <a:buChar char="•"/>
            </a:pPr>
            <a:r>
              <a:rPr lang="de-DE" dirty="0" smtClean="0">
                <a:latin typeface="+mn-lt"/>
              </a:rPr>
              <a:t>Fitnessdaten wie z.B. Pulsschlag beim Laufen, Gehen usw.</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0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15</a:t>
            </a:r>
            <a:r>
              <a:rPr lang="de-DE" sz="2000" dirty="0">
                <a:solidFill>
                  <a:schemeClr val="bg1"/>
                </a:solidFill>
                <a:cs typeface="Arial" charset="0"/>
              </a:rPr>
              <a:t>: Gesundheitsdaten</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232317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endParaRPr lang="de-DE" dirty="0" smtClean="0">
              <a:latin typeface="+mn-lt"/>
            </a:endParaRPr>
          </a:p>
        </p:txBody>
      </p:sp>
      <p:sp>
        <p:nvSpPr>
          <p:cNvPr id="6" name="Rectangle 4"/>
          <p:cNvSpPr>
            <a:spLocks noChangeArrowheads="1"/>
          </p:cNvSpPr>
          <p:nvPr>
            <p:custDataLst>
              <p:tags r:id="rId2"/>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Weitere Begrifflichkeiten</a:t>
            </a:r>
            <a:endParaRPr lang="de-DE" sz="2000" dirty="0">
              <a:solidFill>
                <a:schemeClr val="bg1"/>
              </a:solidFill>
              <a:cs typeface="Arial" charset="0"/>
            </a:endParaRPr>
          </a:p>
        </p:txBody>
      </p:sp>
      <p:sp>
        <p:nvSpPr>
          <p:cNvPr id="3" name="Inhaltsplatzhalter 2"/>
          <p:cNvSpPr>
            <a:spLocks noGrp="1"/>
          </p:cNvSpPr>
          <p:nvPr>
            <p:ph idx="1"/>
          </p:nvPr>
        </p:nvSpPr>
        <p:spPr>
          <a:xfrm>
            <a:off x="358445" y="2242456"/>
            <a:ext cx="8485187" cy="3743675"/>
          </a:xfrm>
        </p:spPr>
        <p:txBody>
          <a:bodyPr>
            <a:normAutofit fontScale="92500" lnSpcReduction="10000"/>
          </a:bodyPr>
          <a:lstStyle/>
          <a:p>
            <a:pPr marL="342900" indent="-342900">
              <a:buFont typeface="+mj-lt"/>
              <a:buAutoNum type="arabicParenR" startAt="6"/>
            </a:pPr>
            <a:r>
              <a:rPr lang="de-DE" sz="1550" dirty="0" smtClean="0">
                <a:latin typeface="Calibri" panose="020F0502020204030204" pitchFamily="34" charset="0"/>
              </a:rPr>
              <a:t>"</a:t>
            </a:r>
            <a:r>
              <a:rPr lang="de-DE" sz="1550" dirty="0"/>
              <a:t>Dateisystem</a:t>
            </a:r>
            <a:r>
              <a:rPr lang="de-DE" sz="1550" dirty="0">
                <a:latin typeface="Calibri" panose="020F0502020204030204" pitchFamily="34" charset="0"/>
              </a:rPr>
              <a:t>" jede strukturierte Sammlung personenbezogener Daten, die nach </a:t>
            </a:r>
            <a:r>
              <a:rPr lang="de-DE" sz="1550" dirty="0" smtClean="0">
                <a:latin typeface="Calibri" panose="020F0502020204030204" pitchFamily="34" charset="0"/>
              </a:rPr>
              <a:t>bestimmten </a:t>
            </a:r>
            <a:r>
              <a:rPr lang="de-DE" sz="1550" dirty="0">
                <a:latin typeface="Calibri" panose="020F0502020204030204" pitchFamily="34" charset="0"/>
              </a:rPr>
              <a:t>Kriterien zugänglich </a:t>
            </a:r>
            <a:r>
              <a:rPr lang="de-DE" sz="1550" dirty="0" smtClean="0">
                <a:latin typeface="Calibri" panose="020F0502020204030204" pitchFamily="34" charset="0"/>
              </a:rPr>
              <a:t>sind…</a:t>
            </a:r>
          </a:p>
          <a:p>
            <a:pPr marL="342900" indent="-342900">
              <a:buFont typeface="+mj-lt"/>
              <a:buAutoNum type="arabicParenR" startAt="6"/>
            </a:pPr>
            <a:r>
              <a:rPr lang="de-DE" sz="1550" dirty="0">
                <a:latin typeface="Calibri" panose="020F0502020204030204" pitchFamily="34" charset="0"/>
              </a:rPr>
              <a:t>"</a:t>
            </a:r>
            <a:r>
              <a:rPr lang="de-DE" sz="1550" dirty="0"/>
              <a:t>Verantwortlicher</a:t>
            </a:r>
            <a:r>
              <a:rPr lang="de-DE" sz="1550" dirty="0">
                <a:latin typeface="Calibri" panose="020F0502020204030204" pitchFamily="34" charset="0"/>
              </a:rPr>
              <a:t>" die natürliche oder juristische Person, Behörde, Einrichtung oder </a:t>
            </a:r>
            <a:r>
              <a:rPr lang="de-DE" sz="1550" dirty="0" smtClean="0">
                <a:latin typeface="Calibri" panose="020F0502020204030204" pitchFamily="34" charset="0"/>
              </a:rPr>
              <a:t>andere </a:t>
            </a:r>
            <a:r>
              <a:rPr lang="de-DE" sz="1550" dirty="0">
                <a:latin typeface="Calibri" panose="020F0502020204030204" pitchFamily="34" charset="0"/>
              </a:rPr>
              <a:t>Stelle, die </a:t>
            </a:r>
            <a:r>
              <a:rPr lang="de-DE" sz="1550" u="sng" dirty="0">
                <a:latin typeface="Calibri" panose="020F0502020204030204" pitchFamily="34" charset="0"/>
              </a:rPr>
              <a:t>allein oder gemeinsam mit anderen </a:t>
            </a:r>
            <a:r>
              <a:rPr lang="de-DE" sz="1550" dirty="0">
                <a:latin typeface="Calibri" panose="020F0502020204030204" pitchFamily="34" charset="0"/>
              </a:rPr>
              <a:t>über die Zwecke und Mittel der Verarbeitung von personenbezogenen Daten </a:t>
            </a:r>
            <a:r>
              <a:rPr lang="de-DE" sz="1550" dirty="0" smtClean="0">
                <a:latin typeface="Calibri" panose="020F0502020204030204" pitchFamily="34" charset="0"/>
              </a:rPr>
              <a:t>entscheidet…</a:t>
            </a:r>
          </a:p>
          <a:p>
            <a:pPr marL="342900" indent="-342900">
              <a:buFont typeface="+mj-lt"/>
              <a:buAutoNum type="arabicParenR" startAt="9"/>
            </a:pPr>
            <a:r>
              <a:rPr lang="de-DE" sz="1550" dirty="0">
                <a:latin typeface="Calibri" panose="020F0502020204030204" pitchFamily="34" charset="0"/>
              </a:rPr>
              <a:t>"</a:t>
            </a:r>
            <a:r>
              <a:rPr lang="de-DE" sz="1550" dirty="0"/>
              <a:t>Empfänger</a:t>
            </a:r>
            <a:r>
              <a:rPr lang="de-DE" sz="1550" dirty="0">
                <a:latin typeface="Calibri" panose="020F0502020204030204" pitchFamily="34" charset="0"/>
              </a:rPr>
              <a:t>" eine natürliche oder juristische Person, Behörde, Einrichtung oder andere Stelle, der personenbezogene Daten offengelegt werden, unabhängig davon, ob es sich bei ihr um einen Dritten handelt oder nicht. </a:t>
            </a:r>
            <a:r>
              <a:rPr lang="de-DE" sz="1550" dirty="0" smtClean="0">
                <a:latin typeface="Calibri" panose="020F0502020204030204" pitchFamily="34" charset="0"/>
              </a:rPr>
              <a:t/>
            </a:r>
            <a:br>
              <a:rPr lang="de-DE" sz="1550" dirty="0" smtClean="0">
                <a:latin typeface="Calibri" panose="020F0502020204030204" pitchFamily="34" charset="0"/>
              </a:rPr>
            </a:br>
            <a:r>
              <a:rPr lang="de-DE" sz="1550" u="sng" dirty="0" smtClean="0">
                <a:latin typeface="Calibri" panose="020F0502020204030204" pitchFamily="34" charset="0"/>
              </a:rPr>
              <a:t>Behörden</a:t>
            </a:r>
            <a:r>
              <a:rPr lang="de-DE" sz="1550" dirty="0">
                <a:latin typeface="Calibri" panose="020F0502020204030204" pitchFamily="34" charset="0"/>
              </a:rPr>
              <a:t>, die </a:t>
            </a:r>
            <a:r>
              <a:rPr lang="de-DE" sz="1550" u="sng" dirty="0">
                <a:latin typeface="Calibri" panose="020F0502020204030204" pitchFamily="34" charset="0"/>
              </a:rPr>
              <a:t>im Rahmen eines bestimmten Untersuchungsauftrags </a:t>
            </a:r>
            <a:r>
              <a:rPr lang="de-DE" sz="1550" dirty="0">
                <a:latin typeface="Calibri" panose="020F0502020204030204" pitchFamily="34" charset="0"/>
              </a:rPr>
              <a:t>nach dem Unionsrecht oder </a:t>
            </a:r>
            <a:r>
              <a:rPr lang="de-DE" sz="1550" u="sng" dirty="0">
                <a:latin typeface="Calibri" panose="020F0502020204030204" pitchFamily="34" charset="0"/>
              </a:rPr>
              <a:t>dem Recht der Mitgliedstaaten </a:t>
            </a:r>
            <a:r>
              <a:rPr lang="de-DE" sz="1550" dirty="0">
                <a:latin typeface="Calibri" panose="020F0502020204030204" pitchFamily="34" charset="0"/>
              </a:rPr>
              <a:t>möglicherweise personenbezogene Daten erhalten, </a:t>
            </a:r>
            <a:r>
              <a:rPr lang="de-DE" sz="1550" u="sng" dirty="0">
                <a:latin typeface="Calibri" panose="020F0502020204030204" pitchFamily="34" charset="0"/>
              </a:rPr>
              <a:t>gelten jedoch nicht als Empfänger</a:t>
            </a:r>
            <a:r>
              <a:rPr lang="de-DE" sz="1550" dirty="0">
                <a:latin typeface="Calibri" panose="020F0502020204030204" pitchFamily="34" charset="0"/>
              </a:rPr>
              <a:t>; die Verarbeitung dieser Daten durch die genannten Behörden erfolgt im Einklang mit den geltenden Datenschutzvorschriften gemäß den Zwecken der Verarbeitung;</a:t>
            </a:r>
            <a:endParaRPr lang="de-DE" sz="1550" dirty="0" smtClean="0">
              <a:latin typeface="Calibri" panose="020F0502020204030204" pitchFamily="34" charset="0"/>
            </a:endParaRPr>
          </a:p>
          <a:p>
            <a:pPr marL="342900" indent="-342900">
              <a:buFont typeface="+mj-lt"/>
              <a:buAutoNum type="arabicParenR" startAt="10"/>
            </a:pPr>
            <a:r>
              <a:rPr lang="de-DE" sz="1550" dirty="0">
                <a:latin typeface="Calibri" panose="020F0502020204030204" pitchFamily="34" charset="0"/>
              </a:rPr>
              <a:t>"</a:t>
            </a:r>
            <a:r>
              <a:rPr lang="de-DE" sz="1550" dirty="0"/>
              <a:t>Dritter</a:t>
            </a:r>
            <a:r>
              <a:rPr lang="de-DE" sz="1550" dirty="0">
                <a:latin typeface="Calibri" panose="020F0502020204030204" pitchFamily="34" charset="0"/>
              </a:rPr>
              <a:t>" eine natürliche oder juristische Person, Behörde, Einrichtung oder andere Stelle, </a:t>
            </a:r>
            <a:r>
              <a:rPr lang="de-DE" sz="1550" dirty="0" smtClean="0">
                <a:latin typeface="Calibri" panose="020F0502020204030204" pitchFamily="34" charset="0"/>
              </a:rPr>
              <a:t>außer </a:t>
            </a:r>
            <a:r>
              <a:rPr lang="de-DE" sz="1550" dirty="0">
                <a:latin typeface="Calibri" panose="020F0502020204030204" pitchFamily="34" charset="0"/>
              </a:rPr>
              <a:t>der betroffenen Person, dem Verantwortlichen, dem </a:t>
            </a:r>
            <a:r>
              <a:rPr lang="de-DE" sz="1550" dirty="0" smtClean="0">
                <a:latin typeface="Calibri" panose="020F0502020204030204" pitchFamily="34" charset="0"/>
              </a:rPr>
              <a:t>Auftragsverarbeiter…</a:t>
            </a:r>
          </a:p>
          <a:p>
            <a:pPr marL="342900" indent="-342900">
              <a:buFont typeface="+mj-lt"/>
              <a:buAutoNum type="arabicParenR" startAt="14"/>
            </a:pPr>
            <a:r>
              <a:rPr lang="de-DE" sz="1550" dirty="0" smtClean="0">
                <a:latin typeface="Calibri" panose="020F0502020204030204" pitchFamily="34" charset="0"/>
              </a:rPr>
              <a:t>"</a:t>
            </a:r>
            <a:r>
              <a:rPr lang="de-DE" sz="1550" dirty="0"/>
              <a:t>biometrische Daten</a:t>
            </a:r>
            <a:r>
              <a:rPr lang="de-DE" sz="1550" dirty="0">
                <a:latin typeface="Calibri" panose="020F0502020204030204" pitchFamily="34" charset="0"/>
              </a:rPr>
              <a:t>" … personenbezogene Daten zu den physischen, physiologischen oder verhaltenstypischen Merkmalen … die die eindeutige Identifizierung dieser natürlichen Person ermöglichen oder bestätigen </a:t>
            </a:r>
            <a:r>
              <a:rPr lang="de-DE" sz="1550" dirty="0" smtClean="0">
                <a:latin typeface="Calibri" panose="020F0502020204030204" pitchFamily="34" charset="0"/>
              </a:rPr>
              <a:t>…</a:t>
            </a:r>
            <a:endParaRPr lang="de-DE" sz="1550" dirty="0">
              <a:latin typeface="Calibri" panose="020F0502020204030204" pitchFamily="34" charset="0"/>
            </a:endParaRP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8" name="Titel 7"/>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394519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29"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Begriff „Forschung“ in der DS-GVO nicht definiert</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Erwägungsgründe geben Vorstellung, was der europäische Gesetzgeber darunter versteht</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Studien, die im öffentlichen Interesse im Bereich der öffentlichen Gesundheit durchgeführt werden (Erwägungsgründe 53, 159)</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Klinische Prüfungen (Erwägungsgrund 156)</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Register (Erwägungsgrund 157)</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Verbesserung der Lebensqualität zahlreicher Menschen (Erwägungsgrund 157)</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Verbesserung der Effizienz der Sozialdienste (Erwägungsgrund 157)</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Grundlagenforschung (Erwägungsgrund 159)</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Angewandte Forschung (Erwägungsgrund 159)</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Privat finanzierte Forschung (Erwägungsgrund 159)</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Forschung</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Begriffsbestimmungen</a:t>
            </a:r>
            <a:endParaRPr lang="de-DE" dirty="0"/>
          </a:p>
        </p:txBody>
      </p:sp>
    </p:spTree>
    <p:extLst>
      <p:ext uri="{BB962C8B-B14F-4D97-AF65-F5344CB8AC3E}">
        <p14:creationId xmlns:p14="http://schemas.microsoft.com/office/powerpoint/2010/main" val="248572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p:cNvSpPr>
            <a:spLocks noGrp="1"/>
          </p:cNvSpPr>
          <p:nvPr>
            <p:ph sz="half" idx="2"/>
          </p:nvPr>
        </p:nvSpPr>
        <p:spPr>
          <a:xfrm>
            <a:off x="3788229" y="1009403"/>
            <a:ext cx="5153891" cy="5379444"/>
          </a:xfrm>
        </p:spPr>
        <p:txBody>
          <a:bodyPr>
            <a:noAutofit/>
          </a:bodyPr>
          <a:lstStyle/>
          <a:p>
            <a:pPr marL="177800" indent="-177800"/>
            <a:r>
              <a:rPr lang="de-DE" altLang="de-DE" sz="1600" dirty="0"/>
              <a:t>Studium</a:t>
            </a:r>
          </a:p>
          <a:p>
            <a:pPr marL="444500" lvl="1" indent="-261938" defTabSz="808038">
              <a:buFont typeface="Symbol" panose="05050102010706020507" pitchFamily="18" charset="2"/>
              <a:buChar char="-"/>
              <a:defRPr/>
            </a:pPr>
            <a:r>
              <a:rPr lang="de-DE" altLang="de-DE" sz="1100" dirty="0"/>
              <a:t>Informatik (FH-Dortmund)</a:t>
            </a:r>
          </a:p>
          <a:p>
            <a:pPr marL="444500" lvl="1" indent="-261938" defTabSz="808038">
              <a:buFont typeface="Symbol" panose="05050102010706020507" pitchFamily="18" charset="2"/>
              <a:buChar char="-"/>
              <a:defRPr/>
            </a:pPr>
            <a:r>
              <a:rPr lang="de-DE" altLang="de-DE" sz="1100" dirty="0"/>
              <a:t>Humanmedizin (Uni Düsseldorf / Uni Witten/Herdecke)</a:t>
            </a:r>
          </a:p>
          <a:p>
            <a:pPr marL="444500" lvl="1" indent="-261938" defTabSz="808038">
              <a:buFont typeface="Symbol" panose="05050102010706020507" pitchFamily="18" charset="2"/>
              <a:buChar char="-"/>
              <a:defRPr/>
            </a:pPr>
            <a:r>
              <a:rPr lang="de-DE" altLang="de-DE" sz="1100" dirty="0"/>
              <a:t>Jura (Fern-Uni Hagen)</a:t>
            </a:r>
          </a:p>
          <a:p>
            <a:pPr marL="177800" indent="-177800"/>
            <a:r>
              <a:rPr lang="de-DE" altLang="de-DE" sz="1600" dirty="0"/>
              <a:t>Ergänzende Ausbildung</a:t>
            </a:r>
          </a:p>
          <a:p>
            <a:pPr marL="444500" lvl="1" indent="-261938" defTabSz="808038">
              <a:buFont typeface="Symbol" panose="05050102010706020507" pitchFamily="18" charset="2"/>
              <a:buChar char="-"/>
              <a:defRPr/>
            </a:pPr>
            <a:r>
              <a:rPr lang="de-DE" altLang="de-DE" sz="1100" dirty="0"/>
              <a:t>Datenschutzbeauftragter (Ulmer Akademie für Datenschutz und IT-Sicherheit)</a:t>
            </a:r>
          </a:p>
          <a:p>
            <a:pPr marL="444500" lvl="1" indent="-261938" defTabSz="808038">
              <a:buFont typeface="Symbol" panose="05050102010706020507" pitchFamily="18" charset="2"/>
              <a:buChar char="-"/>
              <a:defRPr/>
            </a:pPr>
            <a:r>
              <a:rPr lang="de-DE" altLang="de-DE" sz="1100" dirty="0"/>
              <a:t>Datenschutz-Auditor (TüV Süd)</a:t>
            </a:r>
          </a:p>
          <a:p>
            <a:pPr marL="444500" lvl="1" indent="-261938" defTabSz="808038">
              <a:buFont typeface="Symbol" panose="05050102010706020507" pitchFamily="18" charset="2"/>
              <a:buChar char="-"/>
              <a:defRPr/>
            </a:pPr>
            <a:r>
              <a:rPr lang="de-DE" altLang="de-DE" sz="1100" dirty="0"/>
              <a:t>Medizin-Produkte-Integrator (VDE Prüf- und Zertifizierungsinstitut)</a:t>
            </a:r>
          </a:p>
          <a:p>
            <a:pPr marL="177800" indent="-177800">
              <a:defRPr/>
            </a:pPr>
            <a:r>
              <a:rPr lang="de-DE" altLang="de-DE" sz="1600" dirty="0"/>
              <a:t>Berufserfahrung</a:t>
            </a:r>
          </a:p>
          <a:p>
            <a:pPr marL="444500" lvl="1" indent="-261938" defTabSz="808038">
              <a:buFont typeface="Symbol" panose="05050102010706020507" pitchFamily="18" charset="2"/>
              <a:buChar char="-"/>
              <a:defRPr/>
            </a:pPr>
            <a:r>
              <a:rPr lang="de-DE" altLang="de-DE" sz="1100" dirty="0"/>
              <a:t>Über 10 Jahre klinische Erfahrung</a:t>
            </a:r>
          </a:p>
          <a:p>
            <a:pPr marL="444500" lvl="1" indent="-261938" defTabSz="808038">
              <a:buFont typeface="Symbol" panose="05050102010706020507" pitchFamily="18" charset="2"/>
              <a:buChar char="-"/>
              <a:defRPr/>
            </a:pPr>
            <a:r>
              <a:rPr lang="de-DE" altLang="de-DE" sz="1100" dirty="0"/>
              <a:t>Mehr </a:t>
            </a:r>
            <a:r>
              <a:rPr lang="de-DE" altLang="de-DE" sz="1100" dirty="0" smtClean="0"/>
              <a:t>als 20 </a:t>
            </a:r>
            <a:r>
              <a:rPr lang="de-DE" altLang="de-DE" sz="1100" dirty="0"/>
              <a:t>Jahre IT im Krankenhäusern</a:t>
            </a:r>
          </a:p>
          <a:p>
            <a:pPr marL="444500" lvl="1" indent="-261938" defTabSz="808038">
              <a:buFont typeface="Symbol" panose="05050102010706020507" pitchFamily="18" charset="2"/>
              <a:buChar char="-"/>
              <a:defRPr/>
            </a:pPr>
            <a:r>
              <a:rPr lang="de-DE" altLang="de-DE" sz="1100" dirty="0"/>
              <a:t>&gt; 20 Jahre Datenschutz im Gesundheitswes</a:t>
            </a:r>
            <a:r>
              <a:rPr lang="de-DE" altLang="de-DE" sz="1200" dirty="0"/>
              <a:t>en</a:t>
            </a:r>
          </a:p>
          <a:p>
            <a:pPr marL="177800" indent="-177800">
              <a:defRPr/>
            </a:pPr>
            <a:r>
              <a:rPr lang="de-DE" altLang="de-DE" sz="1600" dirty="0"/>
              <a:t>Mitarbeit in wiss. Fachgesellschaften</a:t>
            </a:r>
          </a:p>
          <a:p>
            <a:pPr marL="444500" lvl="1" indent="-261938" defTabSz="808038">
              <a:buFont typeface="Symbol" panose="05050102010706020507" pitchFamily="18" charset="2"/>
              <a:buChar char="-"/>
              <a:defRPr/>
            </a:pPr>
            <a:r>
              <a:rPr lang="de-DE" altLang="de-DE" sz="1100" dirty="0"/>
              <a:t>Deutsche Gesellschaft für Medizinische Informatik, Biometrie und Epidemiologie e.V. (GMDS)</a:t>
            </a:r>
          </a:p>
          <a:p>
            <a:pPr marL="444500" lvl="1" indent="-261938" defTabSz="808038">
              <a:buFont typeface="Symbol" panose="05050102010706020507" pitchFamily="18" charset="2"/>
              <a:buChar char="-"/>
              <a:defRPr/>
            </a:pPr>
            <a:r>
              <a:rPr lang="de-DE" altLang="de-DE" sz="1100" dirty="0"/>
              <a:t>Gesellschaft für Datenschutz und Datensicherung e.V. (GDD)</a:t>
            </a:r>
          </a:p>
          <a:p>
            <a:pPr marL="444500" lvl="1" indent="-261938" defTabSz="808038">
              <a:buFont typeface="Symbol" panose="05050102010706020507" pitchFamily="18" charset="2"/>
              <a:buChar char="-"/>
              <a:defRPr/>
            </a:pPr>
            <a:r>
              <a:rPr lang="de-DE" altLang="de-DE" sz="1100" dirty="0"/>
              <a:t>Gesellschaft für Informatik (GI)</a:t>
            </a:r>
          </a:p>
          <a:p>
            <a:pPr marL="177800" indent="-177800">
              <a:defRPr/>
            </a:pPr>
            <a:r>
              <a:rPr lang="de-DE" altLang="de-DE" sz="1600" dirty="0"/>
              <a:t>Mitarbeit in Verbänden</a:t>
            </a:r>
          </a:p>
          <a:p>
            <a:pPr marL="444500" lvl="1" indent="-261938" defTabSz="808038">
              <a:buFont typeface="Symbol" panose="05050102010706020507" pitchFamily="18" charset="2"/>
              <a:buChar char="-"/>
              <a:defRPr/>
            </a:pPr>
            <a:r>
              <a:rPr lang="de-DE" altLang="de-DE" sz="1100" dirty="0"/>
              <a:t>Berufsverband der Datenschutzbeauftragten Deutschlands e.V. (BvD)</a:t>
            </a:r>
          </a:p>
          <a:p>
            <a:pPr marL="444500" lvl="1" indent="-261938" defTabSz="808038">
              <a:buFont typeface="Symbol" panose="05050102010706020507" pitchFamily="18" charset="2"/>
              <a:buChar char="-"/>
              <a:defRPr/>
            </a:pPr>
            <a:r>
              <a:rPr lang="de-DE" altLang="de-DE" sz="1100" dirty="0"/>
              <a:t>Berufsverband Medizinischer Informatiker e.V. (BVMI</a:t>
            </a:r>
            <a:r>
              <a:rPr lang="de-DE" altLang="de-DE" sz="1100" dirty="0" smtClean="0"/>
              <a:t>)</a:t>
            </a:r>
          </a:p>
          <a:p>
            <a:pPr marL="444500" lvl="1" indent="-261938" defTabSz="808038">
              <a:buFont typeface="Symbol" panose="05050102010706020507" pitchFamily="18" charset="2"/>
              <a:buChar char="-"/>
              <a:defRPr/>
            </a:pPr>
            <a:r>
              <a:rPr lang="de-DE" altLang="de-DE" sz="1100" dirty="0"/>
              <a:t>Bundesverband Gesundheits-IT e. V (bvitg)</a:t>
            </a:r>
          </a:p>
          <a:p>
            <a:pPr marL="444500" lvl="1" indent="-261938" defTabSz="808038">
              <a:buFont typeface="Symbol" panose="05050102010706020507" pitchFamily="18" charset="2"/>
              <a:buChar char="-"/>
              <a:defRPr/>
            </a:pPr>
            <a:r>
              <a:rPr lang="de-DE" altLang="de-DE" sz="1100" dirty="0" smtClean="0"/>
              <a:t>Fachverband </a:t>
            </a:r>
            <a:r>
              <a:rPr lang="de-DE" altLang="de-DE" sz="1100" dirty="0"/>
              <a:t>Biomedizinische Technik e.V. (fbmt)</a:t>
            </a:r>
          </a:p>
          <a:p>
            <a:pPr marL="444500" lvl="1" indent="-261938" defTabSz="808038">
              <a:buFont typeface="Symbol" panose="05050102010706020507" pitchFamily="18" charset="2"/>
              <a:buChar char="-"/>
              <a:defRPr/>
            </a:pPr>
            <a:r>
              <a:rPr lang="de-DE" altLang="de-DE" sz="1100" dirty="0"/>
              <a:t>HL7 Deutschland e.V.</a:t>
            </a:r>
          </a:p>
          <a:p>
            <a:pPr marL="444500" lvl="1" indent="-261938" defTabSz="808038">
              <a:buFont typeface="Symbol" panose="05050102010706020507" pitchFamily="18" charset="2"/>
              <a:buChar char="-"/>
              <a:defRPr/>
            </a:pPr>
            <a:r>
              <a:rPr lang="de-DE" altLang="de-DE" sz="1100" dirty="0"/>
              <a:t>HE Deutschland e.V. </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538" y="1564928"/>
            <a:ext cx="777578" cy="11297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333357" y="1227460"/>
            <a:ext cx="3213100" cy="1841500"/>
          </a:xfrm>
          <a:prstGeom prst="rect">
            <a:avLst/>
          </a:prstGeom>
          <a:noFill/>
          <a:ln w="158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 name="Text Box 5"/>
          <p:cNvSpPr txBox="1">
            <a:spLocks noChangeArrowheads="1"/>
          </p:cNvSpPr>
          <p:nvPr/>
        </p:nvSpPr>
        <p:spPr bwMode="auto">
          <a:xfrm>
            <a:off x="450113" y="1470546"/>
            <a:ext cx="2088231" cy="12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Bef>
                <a:spcPct val="0"/>
              </a:spcBef>
              <a:spcAft>
                <a:spcPct val="0"/>
              </a:spcAft>
            </a:pPr>
            <a:r>
              <a:rPr lang="de-DE" altLang="de-DE" sz="1000" b="1" dirty="0">
                <a:solidFill>
                  <a:srgbClr val="28518B"/>
                </a:solidFill>
                <a:ea typeface="Times New Roman" pitchFamily="18" charset="0"/>
                <a:cs typeface="Tahoma" pitchFamily="34" charset="0"/>
              </a:rPr>
              <a:t>Deutsche Gesellschaft für Medizinische Informatik, Biometrie und Epidemiologie e.V</a:t>
            </a:r>
            <a:r>
              <a:rPr lang="de-DE" altLang="de-DE" sz="1000" b="1" dirty="0" smtClean="0">
                <a:solidFill>
                  <a:srgbClr val="28518B"/>
                </a:solidFill>
                <a:ea typeface="Times New Roman" pitchFamily="18" charset="0"/>
                <a:cs typeface="Tahoma" pitchFamily="34" charset="0"/>
              </a:rPr>
              <a:t>.</a:t>
            </a:r>
          </a:p>
          <a:p>
            <a:pPr lvl="0" fontAlgn="base">
              <a:spcBef>
                <a:spcPct val="0"/>
              </a:spcBef>
              <a:spcAft>
                <a:spcPct val="0"/>
              </a:spcAft>
            </a:pP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rPr>
              <a:t>Dr</a:t>
            </a:r>
            <a:r>
              <a:rPr kumimoji="0" lang="en-US" altLang="de-DE" sz="900" b="0" i="0" u="none" strike="noStrike" cap="none" normalizeH="0" baseline="0" dirty="0">
                <a:ln>
                  <a:noFill/>
                </a:ln>
                <a:solidFill>
                  <a:schemeClr val="tx1"/>
                </a:solidFill>
                <a:effectLst/>
                <a:ea typeface="Times New Roman" pitchFamily="18" charset="0"/>
                <a:cs typeface="Tahoma" pitchFamily="34" charset="0"/>
              </a:rPr>
              <a:t>. Bernd Schütze</a:t>
            </a:r>
            <a:endParaRPr kumimoji="0" lang="de-DE" altLang="de-DE" sz="700" b="0" i="0" u="none" strike="noStrike" cap="none" normalizeH="0" baseline="0" dirty="0">
              <a:ln>
                <a:noFill/>
              </a:ln>
              <a:solidFill>
                <a:schemeClr val="tx1"/>
              </a:solidFill>
              <a:effectLst/>
              <a:cs typeface="Arial" pitchFamily="34" charset="0"/>
            </a:endParaRPr>
          </a:p>
          <a:p>
            <a:pPr lvl="0" eaLnBrk="0" fontAlgn="base" hangingPunct="0">
              <a:spcBef>
                <a:spcPct val="0"/>
              </a:spcBef>
              <a:spcAft>
                <a:spcPct val="0"/>
              </a:spcAft>
            </a:pP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rPr>
              <a:t>Leiter </a:t>
            </a:r>
            <a:r>
              <a:rPr kumimoji="0" lang="en-US" altLang="de-DE" sz="900" b="0" i="0" u="none" strike="noStrike" cap="none" normalizeH="0" baseline="0" dirty="0" err="1" smtClean="0">
                <a:ln>
                  <a:noFill/>
                </a:ln>
                <a:solidFill>
                  <a:schemeClr val="tx1"/>
                </a:solidFill>
                <a:effectLst/>
                <a:ea typeface="Times New Roman" pitchFamily="18" charset="0"/>
                <a:cs typeface="Tahoma" pitchFamily="34" charset="0"/>
              </a:rPr>
              <a:t>Arbeitsgruppe</a:t>
            </a: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rPr>
              <a:t> “</a:t>
            </a:r>
            <a:r>
              <a:rPr lang="de-DE" altLang="de-DE" sz="900" dirty="0">
                <a:ea typeface="Times New Roman" pitchFamily="18" charset="0"/>
                <a:cs typeface="Tahoma" pitchFamily="34" charset="0"/>
              </a:rPr>
              <a:t>Datenschutz und IT-Sicherheit im </a:t>
            </a:r>
            <a:r>
              <a:rPr lang="de-DE" altLang="de-DE" sz="900" dirty="0" smtClean="0">
                <a:ea typeface="Times New Roman" pitchFamily="18" charset="0"/>
                <a:cs typeface="Tahoma" pitchFamily="34" charset="0"/>
              </a:rPr>
              <a:t>Gesundheitswesen“ (</a:t>
            </a:r>
            <a:r>
              <a:rPr lang="de-DE" altLang="de-DE" sz="900" dirty="0">
                <a:ea typeface="Times New Roman" pitchFamily="18" charset="0"/>
                <a:cs typeface="Tahoma" pitchFamily="34" charset="0"/>
              </a:rPr>
              <a:t>DIG)</a:t>
            </a:r>
            <a:endParaRPr kumimoji="0" lang="en-US" altLang="de-DE" sz="900" b="0" i="0" u="none" strike="noStrike" cap="none" normalizeH="0" baseline="0" dirty="0">
              <a:ln>
                <a:noFill/>
              </a:ln>
              <a:solidFill>
                <a:schemeClr val="tx1"/>
              </a:solidFill>
              <a:effectLst/>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7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sym typeface="Wingdings" pitchFamily="2" charset="2"/>
              </a:rPr>
              <a:t></a:t>
            </a: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rPr>
              <a:t> </a:t>
            </a: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sym typeface="Wingdings" pitchFamily="2" charset="2"/>
              </a:rPr>
              <a:t>+</a:t>
            </a:r>
            <a:r>
              <a:rPr kumimoji="0" lang="en-US" altLang="de-DE" sz="900" b="0" i="0" u="none" strike="noStrike" cap="none" normalizeH="0" baseline="0" dirty="0">
                <a:ln>
                  <a:noFill/>
                </a:ln>
                <a:solidFill>
                  <a:schemeClr val="tx1"/>
                </a:solidFill>
                <a:effectLst/>
                <a:ea typeface="Times New Roman" pitchFamily="18" charset="0"/>
                <a:cs typeface="Tahoma" pitchFamily="34" charset="0"/>
                <a:sym typeface="Wingdings" pitchFamily="2" charset="2"/>
              </a:rPr>
              <a:t>49 (</a:t>
            </a: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sym typeface="Wingdings" pitchFamily="2" charset="2"/>
              </a:rPr>
              <a:t>173) 277 11 14</a:t>
            </a:r>
            <a:endParaRPr kumimoji="0" lang="de-DE" altLang="de-DE" sz="700" b="0" i="0" u="none" strike="noStrike" cap="none" normalizeH="0" baseline="0" dirty="0">
              <a:ln>
                <a:noFill/>
              </a:ln>
              <a:solidFill>
                <a:schemeClr val="tx1"/>
              </a:solidFill>
              <a:effectLs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sym typeface="Wingdings" pitchFamily="2" charset="2"/>
              </a:rPr>
              <a:t></a:t>
            </a: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rPr>
              <a:t> </a:t>
            </a:r>
            <a:r>
              <a:rPr kumimoji="0" lang="en-US" altLang="de-DE" sz="900" b="0" i="0" u="none" strike="noStrike" cap="none" normalizeH="0" baseline="0" dirty="0" smtClean="0">
                <a:ln>
                  <a:noFill/>
                </a:ln>
                <a:solidFill>
                  <a:schemeClr val="tx1"/>
                </a:solidFill>
                <a:effectLst/>
                <a:ea typeface="Times New Roman" pitchFamily="18" charset="0"/>
                <a:cs typeface="Tahoma" pitchFamily="34" charset="0"/>
                <a:sym typeface="Wingdings" pitchFamily="2" charset="2"/>
              </a:rPr>
              <a:t>schuetze@medizin-informatik.org</a:t>
            </a:r>
            <a:endParaRPr kumimoji="0" lang="en-US" altLang="de-DE" sz="900" b="0" i="0" u="none" strike="noStrike" cap="none" normalizeH="0" baseline="0" dirty="0">
              <a:ln>
                <a:noFill/>
              </a:ln>
              <a:solidFill>
                <a:schemeClr val="tx1"/>
              </a:solidFill>
              <a:effectLst/>
              <a:ea typeface="Times New Roman" pitchFamily="18" charset="0"/>
              <a:cs typeface="Tahoma" pitchFamily="34" charset="0"/>
              <a:sym typeface="Wingdings" pitchFamily="2" charset="2"/>
            </a:endParaRPr>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12" name="Rectangle 7"/>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Calibri" panose="020F0502020204030204" pitchFamily="34" charset="0"/>
              <a:cs typeface="Arial"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140968"/>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
          <p:cNvSpPr>
            <a:spLocks noGrp="1"/>
          </p:cNvSpPr>
          <p:nvPr>
            <p:ph type="title"/>
            <p:custDataLst>
              <p:tags r:id="rId1"/>
            </p:custDataLst>
          </p:nvPr>
        </p:nvSpPr>
        <p:spPr>
          <a:xfrm>
            <a:off x="457200" y="93712"/>
            <a:ext cx="6203032" cy="815008"/>
          </a:xfrm>
        </p:spPr>
        <p:txBody>
          <a:bodyPr>
            <a:normAutofit fontScale="90000"/>
          </a:bodyPr>
          <a:lstStyle/>
          <a:p>
            <a:r>
              <a:rPr lang="de-DE" dirty="0" smtClean="0"/>
              <a:t>Bernd Schütze: (Kurz-) </a:t>
            </a:r>
            <a:r>
              <a:rPr dirty="0" smtClean="0"/>
              <a:t>Vita</a:t>
            </a:r>
            <a:endParaRPr dirty="0">
              <a:latin typeface="Cambria" panose="02040503050406030204" pitchFamily="18" charset="0"/>
            </a:endParaRPr>
          </a:p>
        </p:txBody>
      </p:sp>
      <p:sp>
        <p:nvSpPr>
          <p:cNvPr id="14"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23943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5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defTabSz="914400">
              <a:lnSpc>
                <a:spcPct val="80000"/>
              </a:lnSpc>
              <a:spcBef>
                <a:spcPct val="25000"/>
              </a:spcBef>
              <a:buSzTx/>
            </a:pPr>
            <a:r>
              <a:rPr lang="de-DE" sz="2000" dirty="0">
                <a:latin typeface="Calibri" panose="020F0502020204030204" pitchFamily="34" charset="0"/>
              </a:rPr>
              <a:t>Abgeleitet aus den Erwägungsgründen:</a:t>
            </a:r>
          </a:p>
          <a:p>
            <a:pPr marL="268288" lvl="2" defTabSz="914400">
              <a:lnSpc>
                <a:spcPct val="80000"/>
              </a:lnSpc>
              <a:spcBef>
                <a:spcPct val="25000"/>
              </a:spcBef>
              <a:buSzTx/>
            </a:pPr>
            <a:r>
              <a:rPr lang="de-DE" sz="2000" dirty="0" smtClean="0">
                <a:latin typeface="Calibri" panose="020F0502020204030204" pitchFamily="34" charset="0"/>
              </a:rPr>
              <a:t>„Forschung </a:t>
            </a:r>
            <a:r>
              <a:rPr lang="de-DE" sz="2000" dirty="0">
                <a:latin typeface="Calibri" panose="020F0502020204030204" pitchFamily="34" charset="0"/>
              </a:rPr>
              <a:t>ist die systematische Suche nach neuen Erkenntnissen sowie deren Dokumentation und Veröffentlichung, wobei Suche sowohl im Bereich der Grundlagenforschung als auch der angewandten Forschung erfolgen kann. Die Ergebnisse der Suche müssen darauf abzielen, dass die Erkenntnisse</a:t>
            </a:r>
          </a:p>
          <a:p>
            <a:pPr marL="531813" lvl="2" indent="-263525" defTabSz="914400">
              <a:lnSpc>
                <a:spcPct val="80000"/>
              </a:lnSpc>
              <a:spcBef>
                <a:spcPct val="25000"/>
              </a:spcBef>
              <a:buSzTx/>
              <a:buFont typeface="+mj-lt"/>
              <a:buAutoNum type="alphaLcParenR"/>
            </a:pPr>
            <a:r>
              <a:rPr lang="de-DE" sz="2000" dirty="0">
                <a:latin typeface="Calibri" panose="020F0502020204030204" pitchFamily="34" charset="0"/>
              </a:rPr>
              <a:t>dem öffentlichen Interesse im Bereich der öffentlichen Gesundheit </a:t>
            </a:r>
            <a:r>
              <a:rPr lang="de-DE" sz="2000" dirty="0" smtClean="0">
                <a:latin typeface="Calibri" panose="020F0502020204030204" pitchFamily="34" charset="0"/>
              </a:rPr>
              <a:t>oder</a:t>
            </a:r>
            <a:endParaRPr lang="de-DE" sz="2000" dirty="0">
              <a:latin typeface="Calibri" panose="020F0502020204030204" pitchFamily="34" charset="0"/>
            </a:endParaRPr>
          </a:p>
          <a:p>
            <a:pPr marL="531813" lvl="2" indent="-263525" defTabSz="914400">
              <a:lnSpc>
                <a:spcPct val="80000"/>
              </a:lnSpc>
              <a:spcBef>
                <a:spcPct val="25000"/>
              </a:spcBef>
              <a:buSzTx/>
              <a:buFont typeface="+mj-lt"/>
              <a:buAutoNum type="alphaLcParenR"/>
            </a:pPr>
            <a:r>
              <a:rPr lang="de-DE" sz="2000" dirty="0">
                <a:latin typeface="Calibri" panose="020F0502020204030204" pitchFamily="34" charset="0"/>
              </a:rPr>
              <a:t>der Verbesserung der Lebensqualität zahlreicher Menschen </a:t>
            </a:r>
            <a:r>
              <a:rPr lang="de-DE" sz="2000" dirty="0" smtClean="0">
                <a:latin typeface="Calibri" panose="020F0502020204030204" pitchFamily="34" charset="0"/>
              </a:rPr>
              <a:t>oder</a:t>
            </a:r>
          </a:p>
          <a:p>
            <a:pPr marL="531813" lvl="2" indent="-263525" defTabSz="914400">
              <a:lnSpc>
                <a:spcPct val="80000"/>
              </a:lnSpc>
              <a:spcBef>
                <a:spcPct val="25000"/>
              </a:spcBef>
              <a:buSzTx/>
              <a:buFont typeface="+mj-lt"/>
              <a:buAutoNum type="alphaLcParenR"/>
            </a:pPr>
            <a:r>
              <a:rPr lang="de-DE" sz="2000" dirty="0" smtClean="0">
                <a:latin typeface="Calibri" panose="020F0502020204030204" pitchFamily="34" charset="0"/>
              </a:rPr>
              <a:t>der </a:t>
            </a:r>
            <a:r>
              <a:rPr lang="de-DE" sz="2000" dirty="0">
                <a:latin typeface="Calibri" panose="020F0502020204030204" pitchFamily="34" charset="0"/>
              </a:rPr>
              <a:t>Verbesserung der Effizienz der Sozialdienste dienen oder</a:t>
            </a:r>
          </a:p>
          <a:p>
            <a:pPr marL="531813" lvl="2" indent="-263525" defTabSz="914400">
              <a:lnSpc>
                <a:spcPct val="80000"/>
              </a:lnSpc>
              <a:spcBef>
                <a:spcPct val="25000"/>
              </a:spcBef>
              <a:buSzTx/>
              <a:buFont typeface="+mj-lt"/>
              <a:buAutoNum type="alphaLcParenR"/>
            </a:pPr>
            <a:r>
              <a:rPr lang="de-DE" sz="2000" dirty="0">
                <a:latin typeface="Calibri" panose="020F0502020204030204" pitchFamily="34" charset="0"/>
              </a:rPr>
              <a:t>der klinischen Prüfung therapeutischer Maßnahmen dienen oder</a:t>
            </a:r>
          </a:p>
          <a:p>
            <a:pPr marL="531813" lvl="2" indent="-263525" defTabSz="914400">
              <a:lnSpc>
                <a:spcPct val="80000"/>
              </a:lnSpc>
              <a:spcBef>
                <a:spcPct val="25000"/>
              </a:spcBef>
              <a:buSzTx/>
              <a:buFont typeface="+mj-lt"/>
              <a:buAutoNum type="alphaLcParenR"/>
            </a:pPr>
            <a:r>
              <a:rPr lang="de-DE" sz="2000" dirty="0">
                <a:latin typeface="Calibri" panose="020F0502020204030204" pitchFamily="34" charset="0"/>
              </a:rPr>
              <a:t>der Registerforschung dienen.</a:t>
            </a:r>
          </a:p>
          <a:p>
            <a:pPr marL="268288" lvl="2" defTabSz="914400">
              <a:lnSpc>
                <a:spcPct val="80000"/>
              </a:lnSpc>
              <a:spcBef>
                <a:spcPct val="25000"/>
              </a:spcBef>
              <a:buSzTx/>
            </a:pPr>
            <a:r>
              <a:rPr lang="de-DE" sz="2000" dirty="0">
                <a:latin typeface="Calibri" panose="020F0502020204030204" pitchFamily="34" charset="0"/>
              </a:rPr>
              <a:t>Die privat finanzierte Forschung ist dabei der öffentlichen Forschung gleichgestellt.“</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Definition „Forschung“</a:t>
            </a:r>
            <a:endParaRPr lang="de-DE" sz="2000" dirty="0">
              <a:solidFill>
                <a:schemeClr val="bg1"/>
              </a:solidFill>
              <a:cs typeface="Arial" charset="0"/>
            </a:endParaRP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Begriffsbestimmungen</a:t>
            </a:r>
          </a:p>
        </p:txBody>
      </p:sp>
    </p:spTree>
    <p:extLst>
      <p:ext uri="{BB962C8B-B14F-4D97-AF65-F5344CB8AC3E}">
        <p14:creationId xmlns:p14="http://schemas.microsoft.com/office/powerpoint/2010/main" val="43152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7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Spezieller Bereich der Forschung</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Hochschul-Urteil:</a:t>
            </a:r>
          </a:p>
          <a:p>
            <a:pPr marL="458788" lvl="2" defTabSz="914400">
              <a:lnSpc>
                <a:spcPct val="80000"/>
              </a:lnSpc>
              <a:spcBef>
                <a:spcPct val="25000"/>
              </a:spcBef>
              <a:buSzTx/>
            </a:pPr>
            <a:r>
              <a:rPr lang="de-DE" dirty="0">
                <a:latin typeface="Calibri" panose="020F0502020204030204" pitchFamily="34" charset="0"/>
              </a:rPr>
              <a:t>„[…] wissenschaftliche Tätigkeit, d. h. auf alles, was nach Inhalt und Form als ernsthafter planmäßiger Versuch zur Ermittlung der Wahrheit anzusehen ist. […]“</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Daraus ableitend lautet eine Definition</a:t>
            </a:r>
          </a:p>
          <a:p>
            <a:pPr marL="458788" lvl="2" defTabSz="914400">
              <a:lnSpc>
                <a:spcPct val="80000"/>
              </a:lnSpc>
              <a:spcBef>
                <a:spcPct val="25000"/>
              </a:spcBef>
              <a:buSzTx/>
            </a:pPr>
            <a:r>
              <a:rPr lang="de-DE" sz="2000" dirty="0">
                <a:latin typeface="Calibri" panose="020F0502020204030204" pitchFamily="34" charset="0"/>
              </a:rPr>
              <a:t>„Wissenschaftliche Forschung ist Forschung, die sowohl nach Inhalt als auch der Form entsprechend als ernsthafter planmäßiger Versuch zur Ermittlung der Wahrheit anzusehen ist.“</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Definition „Wissenschaftliche Forschung“</a:t>
            </a:r>
            <a:endParaRPr lang="de-DE" sz="2000" dirty="0">
              <a:solidFill>
                <a:schemeClr val="bg1"/>
              </a:solidFill>
              <a:cs typeface="Arial" charset="0"/>
            </a:endParaRPr>
          </a:p>
        </p:txBody>
      </p:sp>
      <p:sp>
        <p:nvSpPr>
          <p:cNvPr id="8" name="Textfeld 7"/>
          <p:cNvSpPr txBox="1"/>
          <p:nvPr/>
        </p:nvSpPr>
        <p:spPr>
          <a:xfrm>
            <a:off x="308164" y="6033372"/>
            <a:ext cx="6946132" cy="246221"/>
          </a:xfrm>
          <a:prstGeom prst="rect">
            <a:avLst/>
          </a:prstGeom>
          <a:noFill/>
        </p:spPr>
        <p:txBody>
          <a:bodyPr wrap="none" rtlCol="0">
            <a:spAutoFit/>
          </a:bodyPr>
          <a:lstStyle/>
          <a:p>
            <a:r>
              <a:rPr lang="de-DE" sz="1000" dirty="0" smtClean="0">
                <a:latin typeface="Calibri" panose="020F0502020204030204" pitchFamily="34" charset="0"/>
              </a:rPr>
              <a:t>Hochschul-Urteil</a:t>
            </a:r>
            <a:r>
              <a:rPr lang="de-DE" sz="1000" dirty="0">
                <a:latin typeface="Calibri" panose="020F0502020204030204" pitchFamily="34" charset="0"/>
              </a:rPr>
              <a:t>: BVerfG, Urteil vom 29.05.1973, AZ.: 1 </a:t>
            </a:r>
            <a:r>
              <a:rPr lang="de-DE" sz="1000" dirty="0" err="1">
                <a:latin typeface="Calibri" panose="020F0502020204030204" pitchFamily="34" charset="0"/>
              </a:rPr>
              <a:t>BvR</a:t>
            </a:r>
            <a:r>
              <a:rPr lang="de-DE" sz="1000" dirty="0">
                <a:latin typeface="Calibri" panose="020F0502020204030204" pitchFamily="34" charset="0"/>
              </a:rPr>
              <a:t> 424/71 </a:t>
            </a:r>
            <a:r>
              <a:rPr lang="de-DE" sz="1000" dirty="0" err="1">
                <a:latin typeface="Calibri" panose="020F0502020204030204" pitchFamily="34" charset="0"/>
              </a:rPr>
              <a:t>bzw</a:t>
            </a:r>
            <a:r>
              <a:rPr lang="de-DE" sz="1000" dirty="0">
                <a:latin typeface="Calibri" panose="020F0502020204030204" pitchFamily="34" charset="0"/>
              </a:rPr>
              <a:t> 1 </a:t>
            </a:r>
            <a:r>
              <a:rPr lang="de-DE" sz="1000" dirty="0" err="1">
                <a:latin typeface="Calibri" panose="020F0502020204030204" pitchFamily="34" charset="0"/>
              </a:rPr>
              <a:t>BvR</a:t>
            </a:r>
            <a:r>
              <a:rPr lang="de-DE" sz="1000" dirty="0">
                <a:latin typeface="Calibri" panose="020F0502020204030204" pitchFamily="34" charset="0"/>
              </a:rPr>
              <a:t> </a:t>
            </a:r>
            <a:r>
              <a:rPr lang="de-DE" sz="1000" dirty="0" smtClean="0">
                <a:latin typeface="Calibri" panose="020F0502020204030204" pitchFamily="34" charset="0"/>
              </a:rPr>
              <a:t>325/72. Online verfügbar </a:t>
            </a:r>
            <a:r>
              <a:rPr lang="de-DE" sz="1000" dirty="0">
                <a:latin typeface="Calibri" panose="020F0502020204030204" pitchFamily="34" charset="0"/>
              </a:rPr>
              <a:t>unter https://dejure.org/</a:t>
            </a:r>
          </a:p>
        </p:txBody>
      </p:sp>
      <p:sp>
        <p:nvSpPr>
          <p:cNvPr id="10"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Begriffsbestimmungen</a:t>
            </a:r>
          </a:p>
        </p:txBody>
      </p:sp>
    </p:spTree>
    <p:extLst>
      <p:ext uri="{BB962C8B-B14F-4D97-AF65-F5344CB8AC3E}">
        <p14:creationId xmlns:p14="http://schemas.microsoft.com/office/powerpoint/2010/main" val="240062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0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Keine Legaldefinition in DS-GVO oder </a:t>
            </a:r>
            <a:r>
              <a:rPr lang="de-DE" sz="2000" dirty="0" smtClean="0">
                <a:latin typeface="Calibri" panose="020F0502020204030204" pitchFamily="34" charset="0"/>
              </a:rPr>
              <a:t>BDSG</a:t>
            </a:r>
            <a:endParaRPr lang="de-DE" sz="2000" dirty="0">
              <a:latin typeface="Calibri" panose="020F0502020204030204" pitchFamily="34" charset="0"/>
            </a:endParaRP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Verarbeitung insbesondere erforderlich, wenn</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der Zweck der Verarbeitung nicht in zumutbarer Weise durch andere Mittel erreicht werden kann (Erwägungsgrund 39) oder</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der Zweck der Verarbeitung im lebenswichtigen Interesse der betroffenen Person liegt (Erwägungsgrund 112)</a:t>
            </a:r>
          </a:p>
          <a:p>
            <a:pPr marL="344488" lvl="1" indent="-34290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Allgemein „erforderlich“:</a:t>
            </a:r>
            <a:br>
              <a:rPr lang="de-DE" sz="2000" dirty="0" smtClean="0">
                <a:latin typeface="Calibri" panose="020F0502020204030204" pitchFamily="34" charset="0"/>
              </a:rPr>
            </a:br>
            <a:r>
              <a:rPr lang="de-DE" sz="2000" dirty="0" smtClean="0">
                <a:latin typeface="Calibri" panose="020F0502020204030204" pitchFamily="34" charset="0"/>
              </a:rPr>
              <a:t>Es </a:t>
            </a:r>
            <a:r>
              <a:rPr lang="de-DE" sz="2000" dirty="0">
                <a:latin typeface="Calibri" panose="020F0502020204030204" pitchFamily="34" charset="0"/>
              </a:rPr>
              <a:t>gibt kein milderes (= in die Rechte Betroffener weniger eingreifendes) Mittel, welches den gleichen Erfolg mit vergleichbarem Aufwand erzielt. </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Beantwortung von drei Fragen erforderlich:</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Gibt es ein anderes Mittel?</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Ist dieses in gleicher Weise geeignet, den Zweck zu erreichen?</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Ist dieses Mittel ein milderes, also die Rechte der betroffenen Person weniger belastendes Mittel?</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Erforderlichkeit / Notwendigkeit</a:t>
            </a:r>
            <a:endParaRPr lang="de-DE" sz="2000" dirty="0">
              <a:solidFill>
                <a:schemeClr val="bg1"/>
              </a:solidFill>
              <a:cs typeface="Arial" charset="0"/>
            </a:endParaRP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Begriffsbestimmungen</a:t>
            </a:r>
          </a:p>
        </p:txBody>
      </p:sp>
    </p:spTree>
    <p:extLst>
      <p:ext uri="{BB962C8B-B14F-4D97-AF65-F5344CB8AC3E}">
        <p14:creationId xmlns:p14="http://schemas.microsoft.com/office/powerpoint/2010/main" val="156098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latin typeface="Calibri" panose="020F0502020204030204" pitchFamily="34" charset="0"/>
              </a:rPr>
              <a:t>Grundsätzliche Vorüberlegungen</a:t>
            </a:r>
          </a:p>
        </p:txBody>
      </p:sp>
    </p:spTree>
    <p:extLst>
      <p:ext uri="{BB962C8B-B14F-4D97-AF65-F5344CB8AC3E}">
        <p14:creationId xmlns:p14="http://schemas.microsoft.com/office/powerpoint/2010/main" val="3961273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Gewährleistung Datenschutzgrundsätze Art. </a:t>
            </a:r>
            <a:r>
              <a:rPr lang="de-DE" sz="2000" dirty="0" smtClean="0">
                <a:latin typeface="Calibri" panose="020F0502020204030204" pitchFamily="34" charset="0"/>
              </a:rPr>
              <a:t>5 DS-GVO</a:t>
            </a:r>
            <a:br>
              <a:rPr lang="de-DE" sz="2000" dirty="0" smtClean="0">
                <a:latin typeface="Calibri" panose="020F0502020204030204" pitchFamily="34" charset="0"/>
              </a:rPr>
            </a:br>
            <a:r>
              <a:rPr lang="de-DE" sz="2000" dirty="0" smtClean="0">
                <a:latin typeface="Calibri" panose="020F0502020204030204" pitchFamily="34" charset="0"/>
              </a:rPr>
              <a:t>(</a:t>
            </a:r>
            <a:r>
              <a:rPr lang="de-DE" sz="2000" dirty="0" smtClean="0">
                <a:latin typeface="Calibri" panose="020F0502020204030204" pitchFamily="34" charset="0"/>
              </a:rPr>
              <a:t>Rechtmäßigkeit, Zweckbindung, Datenminimierung usw</a:t>
            </a:r>
            <a:r>
              <a:rPr lang="de-DE" sz="2000" dirty="0" smtClean="0">
                <a:latin typeface="Calibri" panose="020F0502020204030204" pitchFamily="34" charset="0"/>
              </a:rPr>
              <a:t>.)</a:t>
            </a:r>
          </a:p>
          <a:p>
            <a:pPr marL="458787" lvl="2">
              <a:lnSpc>
                <a:spcPct val="80000"/>
              </a:lnSpc>
              <a:spcBef>
                <a:spcPct val="25000"/>
              </a:spcBef>
            </a:pPr>
            <a:r>
              <a:rPr lang="de-DE" sz="2000" dirty="0" smtClean="0">
                <a:latin typeface="Calibri" panose="020F0502020204030204" pitchFamily="34" charset="0"/>
              </a:rPr>
              <a:t>Insbesondere </a:t>
            </a:r>
            <a:r>
              <a:rPr lang="de-DE" sz="2000" dirty="0" smtClean="0">
                <a:latin typeface="Calibri" panose="020F0502020204030204" pitchFamily="34" charset="0"/>
              </a:rPr>
              <a:t>Nachweispflichten wie</a:t>
            </a:r>
            <a:endParaRPr lang="de-DE" sz="2000" dirty="0">
              <a:latin typeface="Calibri" panose="020F0502020204030204" pitchFamily="34" charset="0"/>
            </a:endParaRPr>
          </a:p>
          <a:p>
            <a:pPr marL="622300" lvl="2" indent="-1651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Nachweis „Forschung“</a:t>
            </a:r>
          </a:p>
          <a:p>
            <a:pPr marL="622300" lvl="2" indent="-1651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Nachweis „wissenschaftlich“ und/oder „historisch“</a:t>
            </a:r>
          </a:p>
          <a:p>
            <a:pPr marL="622300" lvl="2" indent="-16510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Nachweis  Einhaltung Art. 5 Abs. 1 DS-GVO ( </a:t>
            </a:r>
            <a:r>
              <a:rPr lang="de-DE" dirty="0" smtClean="0">
                <a:latin typeface="Calibri" panose="020F0502020204030204" pitchFamily="34" charset="0"/>
              </a:rPr>
              <a:t>z.B. </a:t>
            </a:r>
            <a:r>
              <a:rPr lang="de-DE" dirty="0" smtClean="0">
                <a:latin typeface="Calibri" panose="020F0502020204030204" pitchFamily="34" charset="0"/>
              </a:rPr>
              <a:t>Speicherbegrenzung)</a:t>
            </a:r>
            <a:endParaRPr lang="de-DE" dirty="0">
              <a:latin typeface="Calibri" panose="020F0502020204030204" pitchFamily="34" charset="0"/>
            </a:endParaRPr>
          </a:p>
          <a:p>
            <a:pPr marL="266700" lvl="1" indent="-265113"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Gewährleistung Betroffenenrechte</a:t>
            </a:r>
          </a:p>
          <a:p>
            <a:pPr marL="622300" lvl="2" indent="-1651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Cave</a:t>
            </a:r>
            <a:r>
              <a:rPr lang="de-DE" dirty="0" smtClean="0">
                <a:latin typeface="Calibri" panose="020F0502020204030204" pitchFamily="34" charset="0"/>
              </a:rPr>
              <a:t>: Ggf</a:t>
            </a:r>
            <a:r>
              <a:rPr lang="de-DE" dirty="0">
                <a:latin typeface="Calibri" panose="020F0502020204030204" pitchFamily="34" charset="0"/>
              </a:rPr>
              <a:t>. existiert „Recht auf Datenübertragbarkeit“</a:t>
            </a:r>
          </a:p>
          <a:p>
            <a:pPr marL="266700" lvl="1" indent="-265113"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Verzeichnis der Verarbeitungstätigkeiten</a:t>
            </a:r>
          </a:p>
          <a:p>
            <a:pPr marL="266700" lvl="1" indent="-265113"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Datenschutz-Folgenabschätzung</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Pflichten </a:t>
            </a:r>
            <a:r>
              <a:rPr lang="de-DE" sz="2000" dirty="0" smtClean="0">
                <a:solidFill>
                  <a:schemeClr val="bg1"/>
                </a:solidFill>
                <a:cs typeface="Arial" charset="0"/>
              </a:rPr>
              <a:t>gelten bei jeder Verarbeitung</a:t>
            </a:r>
            <a:endParaRPr lang="de-DE" sz="2000" dirty="0">
              <a:solidFill>
                <a:schemeClr val="bg1"/>
              </a:solidFill>
              <a:cs typeface="Arial" charset="0"/>
            </a:endParaRPr>
          </a:p>
        </p:txBody>
      </p:sp>
      <p:sp>
        <p:nvSpPr>
          <p:cNvPr id="2" name="Titel 1"/>
          <p:cNvSpPr>
            <a:spLocks noGrp="1"/>
          </p:cNvSpPr>
          <p:nvPr>
            <p:ph type="title"/>
          </p:nvPr>
        </p:nvSpPr>
        <p:spPr/>
        <p:txBody>
          <a:bodyPr>
            <a:normAutofit fontScale="90000"/>
          </a:bodyPr>
          <a:lstStyle/>
          <a:p>
            <a:r>
              <a:rPr lang="de-DE" dirty="0"/>
              <a:t>Datenschutzrechtliche Pflichten</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210577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Sicherheit </a:t>
            </a:r>
            <a:r>
              <a:rPr lang="de-DE" sz="2000" dirty="0">
                <a:latin typeface="Calibri" panose="020F0502020204030204" pitchFamily="34" charset="0"/>
              </a:rPr>
              <a:t>der Verarbeitung</a:t>
            </a:r>
          </a:p>
          <a:p>
            <a:pPr marL="744537" lvl="2" indent="-28575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Rollen- und Berechtigungskonzept </a:t>
            </a:r>
          </a:p>
          <a:p>
            <a:pPr marL="744537" lvl="2" indent="-28575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Protokollierungskonzept </a:t>
            </a:r>
            <a:r>
              <a:rPr lang="de-DE" dirty="0">
                <a:latin typeface="Calibri" panose="020F0502020204030204" pitchFamily="34" charset="0"/>
              </a:rPr>
              <a:t>(an Anforderungen von § 22 Abs. 2 BDSG n.F. denken)</a:t>
            </a:r>
          </a:p>
          <a:p>
            <a:pPr marL="744537" lvl="2" indent="-28575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Archivierungs- und Löschkonzept</a:t>
            </a:r>
          </a:p>
          <a:p>
            <a:pPr marL="744537" lvl="2" indent="-28575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Datenschutzkonzept</a:t>
            </a:r>
          </a:p>
          <a:p>
            <a:pPr marL="744537" lvl="2" indent="-28575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IT-Sicherheitskonzept</a:t>
            </a:r>
          </a:p>
          <a:p>
            <a:pPr marL="266700" lvl="1" indent="-265113"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Gewährleistung Informationspflichten bei Datenschutzvorfällen</a:t>
            </a:r>
          </a:p>
          <a:p>
            <a:pPr marL="266700" lvl="1" indent="-265113"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Ggf. Benennung Datenschutzbeauftragter (s.a. §§ 22, 38 BDSG-neu)</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Pflichten gelten bei jeder Verarbeitung</a:t>
            </a:r>
          </a:p>
        </p:txBody>
      </p:sp>
      <p:sp>
        <p:nvSpPr>
          <p:cNvPr id="2" name="Titel 1"/>
          <p:cNvSpPr>
            <a:spLocks noGrp="1"/>
          </p:cNvSpPr>
          <p:nvPr>
            <p:ph type="title"/>
          </p:nvPr>
        </p:nvSpPr>
        <p:spPr/>
        <p:txBody>
          <a:bodyPr>
            <a:normAutofit fontScale="90000"/>
          </a:bodyPr>
          <a:lstStyle/>
          <a:p>
            <a:r>
              <a:rPr lang="de-DE" dirty="0"/>
              <a:t>Datenschutzrechtliche Pflichten</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26029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defTabSz="914400">
              <a:lnSpc>
                <a:spcPct val="75000"/>
              </a:lnSpc>
              <a:spcBef>
                <a:spcPct val="25000"/>
              </a:spcBef>
              <a:buSzTx/>
              <a:buFont typeface="Symbol" panose="05050102010706020507" pitchFamily="18" charset="2"/>
              <a:buChar char="-"/>
            </a:pPr>
            <a:r>
              <a:rPr lang="de-DE" dirty="0">
                <a:latin typeface="Calibri" panose="020F0502020204030204" pitchFamily="34" charset="0"/>
              </a:rPr>
              <a:t>§ 27 Abs. 3 BDSG n.F.</a:t>
            </a:r>
          </a:p>
          <a:p>
            <a:pPr marL="531813" lvl="2" indent="-258763" defTabSz="914400">
              <a:lnSpc>
                <a:spcPct val="75000"/>
              </a:lnSpc>
              <a:spcBef>
                <a:spcPct val="25000"/>
              </a:spcBef>
              <a:buSzTx/>
              <a:buFont typeface="Arial" panose="020B0604020202020204" pitchFamily="34" charset="0"/>
              <a:buChar char="•"/>
            </a:pPr>
            <a:r>
              <a:rPr lang="de-DE" sz="1600" dirty="0">
                <a:latin typeface="Calibri" panose="020F0502020204030204" pitchFamily="34" charset="0"/>
              </a:rPr>
              <a:t>Anonymisieren, sobald dies nach dem Forschungs- und Statistikzweck möglich ist</a:t>
            </a:r>
          </a:p>
          <a:p>
            <a:pPr marL="531813" lvl="2" indent="-258763" defTabSz="914400">
              <a:lnSpc>
                <a:spcPct val="75000"/>
              </a:lnSpc>
              <a:spcBef>
                <a:spcPct val="25000"/>
              </a:spcBef>
              <a:buSzTx/>
              <a:buFont typeface="Arial" panose="020B0604020202020204" pitchFamily="34" charset="0"/>
              <a:buChar char="•"/>
            </a:pPr>
            <a:r>
              <a:rPr lang="de-DE" sz="1600" dirty="0">
                <a:latin typeface="Calibri" panose="020F0502020204030204" pitchFamily="34" charset="0"/>
              </a:rPr>
              <a:t>Entspricht Anforderung Datenminimierung/Speicherbegrenzung aus Art. 5 Abs. 1 lit. </a:t>
            </a:r>
            <a:r>
              <a:rPr lang="de-DE" sz="1600" dirty="0" err="1" smtClean="0">
                <a:latin typeface="Calibri" panose="020F0502020204030204" pitchFamily="34" charset="0"/>
              </a:rPr>
              <a:t>c,e</a:t>
            </a:r>
            <a:endParaRPr lang="de-DE" sz="1600" dirty="0">
              <a:latin typeface="Calibri" panose="020F0502020204030204" pitchFamily="34" charset="0"/>
            </a:endParaRPr>
          </a:p>
          <a:p>
            <a:pPr marL="266700" lvl="1" indent="-265113" defTabSz="914400">
              <a:lnSpc>
                <a:spcPct val="75000"/>
              </a:lnSpc>
              <a:spcBef>
                <a:spcPct val="25000"/>
              </a:spcBef>
              <a:buSzTx/>
              <a:buFont typeface="Symbol" panose="05050102010706020507" pitchFamily="18" charset="2"/>
              <a:buChar char="-"/>
            </a:pPr>
            <a:r>
              <a:rPr lang="de-DE" dirty="0" smtClean="0">
                <a:latin typeface="Calibri" panose="020F0502020204030204" pitchFamily="34" charset="0"/>
              </a:rPr>
              <a:t>Wenn Anonymisierung </a:t>
            </a:r>
            <a:r>
              <a:rPr lang="de-DE" dirty="0">
                <a:latin typeface="Calibri" panose="020F0502020204030204" pitchFamily="34" charset="0"/>
              </a:rPr>
              <a:t>nicht möglich, müssen Forschungsdaten pseudonymisiert werden</a:t>
            </a:r>
          </a:p>
          <a:p>
            <a:pPr marL="458787" lvl="2" defTabSz="914400">
              <a:lnSpc>
                <a:spcPct val="75000"/>
              </a:lnSpc>
              <a:spcBef>
                <a:spcPct val="25000"/>
              </a:spcBef>
              <a:buSzTx/>
            </a:pPr>
            <a:r>
              <a:rPr lang="de-DE" sz="1600" dirty="0">
                <a:latin typeface="Calibri" panose="020F0502020204030204" pitchFamily="34" charset="0"/>
              </a:rPr>
              <a:t>„[…] sind die Merkmale gesondert zu speichern, mit denen Einzelangaben über persönliche oder sachliche Verhältnisse einer bestimmten oder bestimmbaren Person zugeordnet werden können.“</a:t>
            </a:r>
          </a:p>
          <a:p>
            <a:pPr marL="266700" lvl="1" indent="-265113" defTabSz="914400">
              <a:lnSpc>
                <a:spcPct val="75000"/>
              </a:lnSpc>
              <a:spcBef>
                <a:spcPct val="25000"/>
              </a:spcBef>
              <a:buSzTx/>
              <a:buFont typeface="Symbol" panose="05050102010706020507" pitchFamily="18" charset="2"/>
              <a:buChar char="-"/>
            </a:pPr>
            <a:r>
              <a:rPr lang="de-DE" dirty="0">
                <a:latin typeface="Calibri" panose="020F0502020204030204" pitchFamily="34" charset="0"/>
              </a:rPr>
              <a:t>Re-Identifizierung zulässig = Forschungs- oder Statistikzweck erfordert dies</a:t>
            </a:r>
          </a:p>
          <a:p>
            <a:pPr marL="266700" lvl="1" indent="-265113" defTabSz="914400">
              <a:lnSpc>
                <a:spcPct val="75000"/>
              </a:lnSpc>
              <a:spcBef>
                <a:spcPct val="25000"/>
              </a:spcBef>
              <a:buSzTx/>
              <a:buFont typeface="Symbol" panose="05050102010706020507" pitchFamily="18" charset="2"/>
              <a:buChar char="-"/>
            </a:pPr>
            <a:r>
              <a:rPr lang="de-DE" dirty="0">
                <a:latin typeface="Calibri" panose="020F0502020204030204" pitchFamily="34" charset="0"/>
              </a:rPr>
              <a:t>Beispiel*</a:t>
            </a:r>
          </a:p>
          <a:p>
            <a:pPr marL="531813" lvl="2" indent="-184150" defTabSz="914400">
              <a:lnSpc>
                <a:spcPct val="75000"/>
              </a:lnSpc>
              <a:spcBef>
                <a:spcPct val="25000"/>
              </a:spcBef>
              <a:buSzTx/>
              <a:buFont typeface="Arial" panose="020B0604020202020204" pitchFamily="34" charset="0"/>
              <a:buChar char="•"/>
            </a:pPr>
            <a:r>
              <a:rPr lang="de-DE" sz="1600" dirty="0">
                <a:latin typeface="Calibri" panose="020F0502020204030204" pitchFamily="34" charset="0"/>
              </a:rPr>
              <a:t>Keine Anonymisierung: Langzeitstudie, die eine fortlaufende Zuordnung neuer Daten zu bereits vorhandenen Daten erfordert</a:t>
            </a:r>
          </a:p>
          <a:p>
            <a:pPr marL="531813" lvl="2" indent="-184150" defTabSz="914400">
              <a:lnSpc>
                <a:spcPct val="75000"/>
              </a:lnSpc>
              <a:spcBef>
                <a:spcPct val="25000"/>
              </a:spcBef>
              <a:buSzTx/>
              <a:buFont typeface="Arial" panose="020B0604020202020204" pitchFamily="34" charset="0"/>
              <a:buChar char="•"/>
            </a:pPr>
            <a:r>
              <a:rPr lang="de-DE" sz="1600" dirty="0">
                <a:latin typeface="Calibri" panose="020F0502020204030204" pitchFamily="34" charset="0"/>
              </a:rPr>
              <a:t>Berechtigte Interessen der betroffenen Person stehen der Anonymisierung entgegen </a:t>
            </a:r>
            <a:r>
              <a:rPr lang="de-DE" sz="1600" dirty="0" smtClean="0">
                <a:latin typeface="Calibri" panose="020F0502020204030204" pitchFamily="34" charset="0"/>
              </a:rPr>
              <a:t/>
            </a:r>
            <a:br>
              <a:rPr lang="de-DE" sz="1600" dirty="0" smtClean="0">
                <a:latin typeface="Calibri" panose="020F0502020204030204" pitchFamily="34" charset="0"/>
              </a:rPr>
            </a:br>
            <a:r>
              <a:rPr lang="de-DE" sz="1600" dirty="0" smtClean="0">
                <a:latin typeface="Calibri" panose="020F0502020204030204" pitchFamily="34" charset="0"/>
              </a:rPr>
              <a:t>(</a:t>
            </a:r>
            <a:r>
              <a:rPr lang="de-DE" sz="1600" dirty="0">
                <a:latin typeface="Calibri" panose="020F0502020204030204" pitchFamily="34" charset="0"/>
              </a:rPr>
              <a:t>z.B. mögliche Anwendung der Forschungsergebnisse zur Krankheitsbehandlung)</a:t>
            </a:r>
          </a:p>
          <a:p>
            <a:pPr marL="531813" lvl="2" indent="-184150" defTabSz="914400">
              <a:lnSpc>
                <a:spcPct val="75000"/>
              </a:lnSpc>
              <a:spcBef>
                <a:spcPct val="25000"/>
              </a:spcBef>
              <a:buSzTx/>
              <a:buFont typeface="Arial" panose="020B0604020202020204" pitchFamily="34" charset="0"/>
              <a:buChar char="•"/>
            </a:pPr>
            <a:r>
              <a:rPr lang="de-DE" sz="1600" dirty="0">
                <a:latin typeface="Calibri" panose="020F0502020204030204" pitchFamily="34" charset="0"/>
              </a:rPr>
              <a:t>Forschung mit Biomaterialien, genetischen Daten, bei denen der Personenbezug im Erbgut selbst vorhanden ist</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Anonymisierung</a:t>
            </a:r>
            <a:endParaRPr lang="de-DE" sz="2000" dirty="0">
              <a:solidFill>
                <a:schemeClr val="bg1"/>
              </a:solidFill>
              <a:cs typeface="Arial" charset="0"/>
            </a:endParaRPr>
          </a:p>
        </p:txBody>
      </p:sp>
      <p:sp>
        <p:nvSpPr>
          <p:cNvPr id="8" name="Textfeld 7"/>
          <p:cNvSpPr txBox="1"/>
          <p:nvPr/>
        </p:nvSpPr>
        <p:spPr>
          <a:xfrm>
            <a:off x="235228" y="6024991"/>
            <a:ext cx="6518131" cy="323165"/>
          </a:xfrm>
          <a:prstGeom prst="rect">
            <a:avLst/>
          </a:prstGeom>
          <a:noFill/>
        </p:spPr>
        <p:txBody>
          <a:bodyPr wrap="none" rtlCol="0">
            <a:spAutoFit/>
          </a:bodyPr>
          <a:lstStyle/>
          <a:p>
            <a:r>
              <a:rPr lang="de-DE" sz="1000" dirty="0" smtClean="0">
                <a:latin typeface="+mn-lt"/>
              </a:rPr>
              <a:t>* Buchner B, </a:t>
            </a:r>
            <a:r>
              <a:rPr lang="de-DE" sz="1000" dirty="0" err="1" smtClean="0">
                <a:latin typeface="+mn-lt"/>
              </a:rPr>
              <a:t>Tinnefeld</a:t>
            </a:r>
            <a:r>
              <a:rPr lang="de-DE" sz="1000" dirty="0" smtClean="0">
                <a:latin typeface="+mn-lt"/>
              </a:rPr>
              <a:t> MT: § 27 BDSG Rn. 24 in </a:t>
            </a:r>
            <a:r>
              <a:rPr lang="de-DE" sz="1000" dirty="0" err="1" smtClean="0">
                <a:latin typeface="+mn-lt"/>
              </a:rPr>
              <a:t>Kühling</a:t>
            </a:r>
            <a:r>
              <a:rPr lang="de-DE" sz="1000" dirty="0" smtClean="0">
                <a:latin typeface="+mn-lt"/>
              </a:rPr>
              <a:t>/Buchner. DS-GVO </a:t>
            </a:r>
            <a:r>
              <a:rPr lang="de-DE" sz="1000" dirty="0">
                <a:latin typeface="+mn-lt"/>
              </a:rPr>
              <a:t>· BDSG. Verlag C.H.Beck. ". Auflage, ISBN 978-3-406-71932-5</a:t>
            </a:r>
          </a:p>
        </p:txBody>
      </p:sp>
      <p:sp>
        <p:nvSpPr>
          <p:cNvPr id="2" name="Titel 1"/>
          <p:cNvSpPr>
            <a:spLocks noGrp="1"/>
          </p:cNvSpPr>
          <p:nvPr>
            <p:ph type="title"/>
          </p:nvPr>
        </p:nvSpPr>
        <p:spPr/>
        <p:txBody>
          <a:bodyPr>
            <a:normAutofit fontScale="90000"/>
          </a:bodyPr>
          <a:lstStyle/>
          <a:p>
            <a:r>
              <a:rPr lang="de-DE" dirty="0"/>
              <a:t>Datenschutzrechtliche Pflichten</a:t>
            </a:r>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335863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defTabSz="914400">
              <a:lnSpc>
                <a:spcPct val="80000"/>
              </a:lnSpc>
              <a:spcBef>
                <a:spcPct val="25000"/>
              </a:spcBef>
              <a:buSzTx/>
              <a:buFont typeface="Symbol" panose="05050102010706020507" pitchFamily="18" charset="2"/>
              <a:buChar char="-"/>
            </a:pPr>
            <a:r>
              <a:rPr lang="de-DE" dirty="0" err="1">
                <a:latin typeface="Calibri" panose="020F0502020204030204" pitchFamily="34" charset="0"/>
              </a:rPr>
              <a:t>Grds</a:t>
            </a:r>
            <a:r>
              <a:rPr lang="de-DE" dirty="0">
                <a:latin typeface="Calibri" panose="020F0502020204030204" pitchFamily="34" charset="0"/>
              </a:rPr>
              <a:t>. keine Veröffentlichung personenbezogener </a:t>
            </a:r>
            <a:r>
              <a:rPr lang="de-DE" dirty="0" smtClean="0">
                <a:latin typeface="Calibri" panose="020F0502020204030204" pitchFamily="34" charset="0"/>
              </a:rPr>
              <a:t>Daten</a:t>
            </a:r>
          </a:p>
          <a:p>
            <a:pPr marL="744537" lvl="2" indent="-285750">
              <a:lnSpc>
                <a:spcPct val="80000"/>
              </a:lnSpc>
              <a:spcBef>
                <a:spcPct val="25000"/>
              </a:spcBef>
              <a:buFont typeface="Arial" panose="020B0604020202020204" pitchFamily="34" charset="0"/>
              <a:buChar char="•"/>
            </a:pPr>
            <a:r>
              <a:rPr lang="de-DE" dirty="0" smtClean="0">
                <a:latin typeface="Calibri" panose="020F0502020204030204" pitchFamily="34" charset="0"/>
              </a:rPr>
              <a:t>Cave: Pseudonyme Daten = Personenbezogene Daten </a:t>
            </a:r>
            <a:r>
              <a:rPr lang="de-DE" dirty="0" err="1" smtClean="0">
                <a:latin typeface="Calibri" panose="020F0502020204030204" pitchFamily="34" charset="0"/>
              </a:rPr>
              <a:t>i.S.d</a:t>
            </a:r>
            <a:r>
              <a:rPr lang="de-DE" dirty="0" smtClean="0">
                <a:latin typeface="Calibri" panose="020F0502020204030204" pitchFamily="34" charset="0"/>
              </a:rPr>
              <a:t>. DS-GVO</a:t>
            </a:r>
            <a:endParaRPr lang="de-DE" dirty="0">
              <a:latin typeface="Calibri" panose="020F0502020204030204" pitchFamily="34" charset="0"/>
            </a:endParaRPr>
          </a:p>
          <a:p>
            <a:pPr marL="266700" lvl="1" indent="-265113" defTabSz="914400">
              <a:lnSpc>
                <a:spcPct val="80000"/>
              </a:lnSpc>
              <a:spcBef>
                <a:spcPct val="25000"/>
              </a:spcBef>
              <a:buSzTx/>
              <a:buFont typeface="Symbol" panose="05050102010706020507" pitchFamily="18" charset="2"/>
              <a:buChar char="-"/>
            </a:pPr>
            <a:r>
              <a:rPr lang="de-DE" dirty="0">
                <a:latin typeface="Calibri" panose="020F0502020204030204" pitchFamily="34" charset="0"/>
              </a:rPr>
              <a:t>Ausnahmen</a:t>
            </a:r>
          </a:p>
          <a:p>
            <a:pPr marL="744537" lvl="2" indent="-285750" defTabSz="914400">
              <a:lnSpc>
                <a:spcPct val="80000"/>
              </a:lnSpc>
              <a:spcBef>
                <a:spcPct val="25000"/>
              </a:spcBef>
              <a:buSzTx/>
              <a:buFont typeface="Arial" panose="020B0604020202020204" pitchFamily="34" charset="0"/>
              <a:buChar char="•"/>
            </a:pPr>
            <a:r>
              <a:rPr lang="de-DE" sz="1600" dirty="0">
                <a:latin typeface="Calibri" panose="020F0502020204030204" pitchFamily="34" charset="0"/>
              </a:rPr>
              <a:t>Person hat eingewilligt</a:t>
            </a:r>
          </a:p>
          <a:p>
            <a:pPr marL="744537" lvl="2" indent="-285750" defTabSz="914400">
              <a:lnSpc>
                <a:spcPct val="80000"/>
              </a:lnSpc>
              <a:spcBef>
                <a:spcPct val="25000"/>
              </a:spcBef>
              <a:buSzTx/>
              <a:buFont typeface="Arial" panose="020B0604020202020204" pitchFamily="34" charset="0"/>
              <a:buChar char="•"/>
            </a:pPr>
            <a:r>
              <a:rPr lang="de-DE" sz="1600" dirty="0">
                <a:latin typeface="Calibri" panose="020F0502020204030204" pitchFamily="34" charset="0"/>
              </a:rPr>
              <a:t>Für Darstellung „von Forschungsergebnissen über Ereignisse der Zeitgeschichte unerlässlich“</a:t>
            </a:r>
          </a:p>
          <a:p>
            <a:pPr marL="266700" lvl="1" indent="-265113" defTabSz="914400">
              <a:lnSpc>
                <a:spcPct val="80000"/>
              </a:lnSpc>
              <a:spcBef>
                <a:spcPct val="25000"/>
              </a:spcBef>
              <a:buSzTx/>
              <a:buFont typeface="Symbol" panose="05050102010706020507" pitchFamily="18" charset="2"/>
              <a:buChar char="-"/>
            </a:pPr>
            <a:r>
              <a:rPr lang="de-DE" dirty="0">
                <a:latin typeface="Calibri" panose="020F0502020204030204" pitchFamily="34" charset="0"/>
              </a:rPr>
              <a:t>Hinweis: Daten Verstorbener fallen nicht unter den Schutzbereich der DS-GVO*</a:t>
            </a:r>
          </a:p>
          <a:p>
            <a:pPr marL="744537" lvl="2" indent="-285750" defTabSz="914400">
              <a:lnSpc>
                <a:spcPct val="80000"/>
              </a:lnSpc>
              <a:spcBef>
                <a:spcPct val="25000"/>
              </a:spcBef>
              <a:buSzTx/>
              <a:buFont typeface="Arial" panose="020B0604020202020204" pitchFamily="34" charset="0"/>
              <a:buChar char="•"/>
            </a:pPr>
            <a:r>
              <a:rPr lang="de-DE" sz="1600" dirty="0">
                <a:latin typeface="Calibri" panose="020F0502020204030204" pitchFamily="34" charset="0"/>
              </a:rPr>
              <a:t>Ggf. im Rahmen historischer Forschung relevant</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Veröffentlichung von Forschungsergebnissen</a:t>
            </a:r>
            <a:endParaRPr lang="de-DE" sz="2000" dirty="0">
              <a:solidFill>
                <a:schemeClr val="bg1"/>
              </a:solidFill>
              <a:cs typeface="Arial" charset="0"/>
            </a:endParaRPr>
          </a:p>
        </p:txBody>
      </p:sp>
      <p:sp>
        <p:nvSpPr>
          <p:cNvPr id="8" name="Textfeld 7"/>
          <p:cNvSpPr txBox="1"/>
          <p:nvPr/>
        </p:nvSpPr>
        <p:spPr>
          <a:xfrm>
            <a:off x="267596" y="6049267"/>
            <a:ext cx="4633000" cy="323165"/>
          </a:xfrm>
          <a:prstGeom prst="rect">
            <a:avLst/>
          </a:prstGeom>
          <a:noFill/>
        </p:spPr>
        <p:txBody>
          <a:bodyPr wrap="none" rtlCol="0">
            <a:spAutoFit/>
          </a:bodyPr>
          <a:lstStyle/>
          <a:p>
            <a:r>
              <a:rPr lang="de-DE" sz="1000" dirty="0" smtClean="0">
                <a:latin typeface="+mn-lt"/>
              </a:rPr>
              <a:t>* ErwGr. 27 DS-GVO</a:t>
            </a:r>
            <a:r>
              <a:rPr lang="de-DE" sz="1000" dirty="0">
                <a:latin typeface="+mn-lt"/>
              </a:rPr>
              <a:t>: Diese Verordnung gilt nicht für die personenbezogenen Daten Verstorbener</a:t>
            </a:r>
          </a:p>
        </p:txBody>
      </p:sp>
      <p:sp>
        <p:nvSpPr>
          <p:cNvPr id="2" name="Titel 1"/>
          <p:cNvSpPr>
            <a:spLocks noGrp="1"/>
          </p:cNvSpPr>
          <p:nvPr>
            <p:ph type="title"/>
          </p:nvPr>
        </p:nvSpPr>
        <p:spPr/>
        <p:txBody>
          <a:bodyPr>
            <a:normAutofit fontScale="90000"/>
          </a:bodyPr>
          <a:lstStyle/>
          <a:p>
            <a:r>
              <a:rPr lang="de-DE" dirty="0"/>
              <a:t>Datenschutzrechtliche Pflichten</a:t>
            </a:r>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147975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4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a:lnSpc>
                <a:spcPct val="80000"/>
              </a:lnSpc>
              <a:spcBef>
                <a:spcPct val="25000"/>
              </a:spcBef>
              <a:buFont typeface="Symbol" panose="05050102010706020507" pitchFamily="18" charset="2"/>
              <a:buChar char="-"/>
            </a:pPr>
            <a:r>
              <a:rPr lang="de-DE" dirty="0">
                <a:latin typeface="Calibri" panose="020F0502020204030204" pitchFamily="34" charset="0"/>
              </a:rPr>
              <a:t>Der für die Verarbeitung Verantwortliche und der Auftragsverarbeiter benennen auf jeden Fall einen Datenschutzbeauftragten, wenn</a:t>
            </a:r>
          </a:p>
          <a:p>
            <a:pPr marL="744537" lvl="2" indent="-285750">
              <a:lnSpc>
                <a:spcPct val="80000"/>
              </a:lnSpc>
              <a:spcBef>
                <a:spcPct val="25000"/>
              </a:spcBef>
              <a:buFont typeface="Arial" panose="020B0604020202020204" pitchFamily="34" charset="0"/>
              <a:buChar char="•"/>
            </a:pPr>
            <a:r>
              <a:rPr lang="de-DE" dirty="0">
                <a:latin typeface="Calibri" panose="020F0502020204030204" pitchFamily="34" charset="0"/>
              </a:rPr>
              <a:t>die Verarbeitung von einer Behörde oder öffentlichen Stelle durchgeführt wird, mit Ausnahme von Gerichten, die in ihrer gerichtlichen Eigenschaft handeln, oder</a:t>
            </a:r>
          </a:p>
          <a:p>
            <a:pPr marL="744537" lvl="2" indent="-285750">
              <a:lnSpc>
                <a:spcPct val="80000"/>
              </a:lnSpc>
              <a:spcBef>
                <a:spcPct val="25000"/>
              </a:spcBef>
              <a:buFont typeface="Arial" panose="020B0604020202020204" pitchFamily="34" charset="0"/>
              <a:buChar char="•"/>
            </a:pPr>
            <a:r>
              <a:rPr lang="de-DE" dirty="0">
                <a:latin typeface="Calibri" panose="020F0502020204030204" pitchFamily="34" charset="0"/>
              </a:rPr>
              <a:t>die Kerntätigkeit des für die Verarbeitung Verantwortlichen oder des Auftragsverarbeiters in der Durchführung von Verarbeitungsvorgängen besteht, welche aufgrund ihrer Art, ihres Umfangs und/oder ihrer Zwecke eine umfangreiche regelmäßige und systematische Beobachtung von betroffenen Personen erforderlich machen, oder</a:t>
            </a:r>
          </a:p>
          <a:p>
            <a:pPr marL="744537" lvl="2" indent="-285750">
              <a:lnSpc>
                <a:spcPct val="80000"/>
              </a:lnSpc>
              <a:spcBef>
                <a:spcPct val="25000"/>
              </a:spcBef>
              <a:buFont typeface="Arial" panose="020B0604020202020204" pitchFamily="34" charset="0"/>
              <a:buChar char="•"/>
            </a:pPr>
            <a:r>
              <a:rPr lang="de-DE" dirty="0">
                <a:latin typeface="Calibri" panose="020F0502020204030204" pitchFamily="34" charset="0"/>
              </a:rPr>
              <a:t>die </a:t>
            </a:r>
            <a:r>
              <a:rPr lang="de-DE" b="1" dirty="0">
                <a:latin typeface="Calibri" panose="020F0502020204030204" pitchFamily="34" charset="0"/>
              </a:rPr>
              <a:t>Kerntätigkeit </a:t>
            </a:r>
            <a:r>
              <a:rPr lang="de-DE" dirty="0">
                <a:latin typeface="Calibri" panose="020F0502020204030204" pitchFamily="34" charset="0"/>
              </a:rPr>
              <a:t>des für die Verarbeitung Verantwortlichen oder des Auftragsverarbeiters in der</a:t>
            </a:r>
            <a:r>
              <a:rPr lang="de-DE" b="1" dirty="0">
                <a:latin typeface="Calibri" panose="020F0502020204030204" pitchFamily="34" charset="0"/>
              </a:rPr>
              <a:t> umfangreichen Verarbeitung besonderer Kategorien von Daten gemäß Artikel 9</a:t>
            </a:r>
            <a:r>
              <a:rPr lang="de-DE" dirty="0">
                <a:latin typeface="Calibri" panose="020F0502020204030204" pitchFamily="34" charset="0"/>
              </a:rPr>
              <a:t> oder von Daten über strafrechtliche Verurteilungen und Straftaten gemäß Artikel </a:t>
            </a:r>
            <a:r>
              <a:rPr lang="de-DE" dirty="0" smtClean="0">
                <a:latin typeface="Calibri" panose="020F0502020204030204" pitchFamily="34" charset="0"/>
              </a:rPr>
              <a:t>10 </a:t>
            </a:r>
            <a:r>
              <a:rPr lang="de-DE" dirty="0">
                <a:latin typeface="Calibri" panose="020F0502020204030204" pitchFamily="34" charset="0"/>
              </a:rPr>
              <a:t>besteht</a:t>
            </a:r>
            <a:r>
              <a:rPr lang="de-DE" dirty="0" smtClean="0">
                <a:latin typeface="Calibri" panose="020F0502020204030204" pitchFamily="34" charset="0"/>
              </a:rPr>
              <a:t>.</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37 DS-GVO</a:t>
            </a:r>
            <a:endParaRPr lang="de-DE" sz="2000" dirty="0">
              <a:solidFill>
                <a:schemeClr val="bg1"/>
              </a:solidFill>
              <a:cs typeface="Arial" charset="0"/>
            </a:endParaRPr>
          </a:p>
        </p:txBody>
      </p:sp>
      <p:sp>
        <p:nvSpPr>
          <p:cNvPr id="2" name="Titel 1"/>
          <p:cNvSpPr>
            <a:spLocks noGrp="1"/>
          </p:cNvSpPr>
          <p:nvPr>
            <p:ph type="title"/>
          </p:nvPr>
        </p:nvSpPr>
        <p:spPr/>
        <p:txBody>
          <a:bodyPr>
            <a:normAutofit/>
          </a:bodyPr>
          <a:lstStyle/>
          <a:p>
            <a:r>
              <a:rPr lang="de-DE" dirty="0" smtClean="0"/>
              <a:t>Datenschutzbeauftragter</a:t>
            </a:r>
            <a:endParaRPr lang="de-DE" dirty="0"/>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82847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6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a:lnSpc>
                <a:spcPct val="80000"/>
              </a:lnSpc>
              <a:spcBef>
                <a:spcPct val="25000"/>
              </a:spcBef>
              <a:buFont typeface="Symbol" panose="05050102010706020507" pitchFamily="18" charset="2"/>
              <a:buChar char="-"/>
            </a:pPr>
            <a:r>
              <a:rPr lang="en-US" dirty="0">
                <a:latin typeface="Calibri" panose="020F0502020204030204" pitchFamily="34" charset="0"/>
              </a:rPr>
              <a:t>core activities (</a:t>
            </a:r>
            <a:r>
              <a:rPr lang="en-US" dirty="0" err="1">
                <a:latin typeface="Calibri" panose="020F0502020204030204" pitchFamily="34" charset="0"/>
              </a:rPr>
              <a:t>dt.</a:t>
            </a:r>
            <a:r>
              <a:rPr lang="en-US" dirty="0">
                <a:latin typeface="Calibri" panose="020F0502020204030204" pitchFamily="34" charset="0"/>
              </a:rPr>
              <a:t> </a:t>
            </a:r>
            <a:r>
              <a:rPr lang="en-US" dirty="0" err="1">
                <a:latin typeface="Calibri" panose="020F0502020204030204" pitchFamily="34" charset="0"/>
              </a:rPr>
              <a:t>Kerntätigkeit</a:t>
            </a:r>
            <a:r>
              <a:rPr lang="en-US" dirty="0">
                <a:latin typeface="Calibri" panose="020F0502020204030204" pitchFamily="34" charset="0"/>
              </a:rPr>
              <a:t>): Business functions that are critical, and closely related, to a firm's strategy </a:t>
            </a:r>
          </a:p>
          <a:p>
            <a:pPr marL="266700" lvl="1" indent="-265113">
              <a:lnSpc>
                <a:spcPct val="80000"/>
              </a:lnSpc>
              <a:spcBef>
                <a:spcPct val="25000"/>
              </a:spcBef>
              <a:buFont typeface="Symbol" panose="05050102010706020507" pitchFamily="18" charset="2"/>
              <a:buChar char="-"/>
            </a:pPr>
            <a:r>
              <a:rPr lang="en-US" dirty="0">
                <a:latin typeface="Calibri" panose="020F0502020204030204" pitchFamily="34" charset="0"/>
              </a:rPr>
              <a:t>Non-Core Activities: Service aspects that are not necessarily required by a firm in fulfilling its value proposition to its customers</a:t>
            </a:r>
          </a:p>
          <a:p>
            <a:pPr marL="266700" lvl="1" indent="-265113">
              <a:lnSpc>
                <a:spcPct val="80000"/>
              </a:lnSpc>
              <a:spcBef>
                <a:spcPct val="25000"/>
              </a:spcBef>
              <a:buFont typeface="Symbol" panose="05050102010706020507" pitchFamily="18" charset="2"/>
              <a:buChar char="-"/>
            </a:pPr>
            <a:r>
              <a:rPr lang="de-DE" dirty="0" smtClean="0">
                <a:latin typeface="Calibri" panose="020F0502020204030204" pitchFamily="34" charset="0"/>
              </a:rPr>
              <a:t>Verarbeitung von Gesundheitsdaten, gen. Daten usw.:</a:t>
            </a:r>
          </a:p>
          <a:p>
            <a:pPr marL="744537" lvl="2" indent="-285750">
              <a:lnSpc>
                <a:spcPct val="80000"/>
              </a:lnSpc>
              <a:spcBef>
                <a:spcPct val="25000"/>
              </a:spcBef>
              <a:buFont typeface="Arial" panose="020B0604020202020204" pitchFamily="34" charset="0"/>
              <a:buChar char="•"/>
            </a:pPr>
            <a:r>
              <a:rPr lang="de-DE" dirty="0" smtClean="0">
                <a:latin typeface="Calibri" panose="020F0502020204030204" pitchFamily="34" charset="0"/>
              </a:rPr>
              <a:t>Datenschutzbeauftragter benötigt, wenn umfangreiche Verarbeitung</a:t>
            </a:r>
          </a:p>
          <a:p>
            <a:pPr marL="1587" lvl="1">
              <a:lnSpc>
                <a:spcPct val="80000"/>
              </a:lnSpc>
              <a:spcBef>
                <a:spcPct val="25000"/>
              </a:spcBef>
            </a:pPr>
            <a:endParaRPr lang="de-DE" dirty="0" smtClean="0">
              <a:latin typeface="Calibri" panose="020F0502020204030204" pitchFamily="34" charset="0"/>
            </a:endParaRPr>
          </a:p>
          <a:p>
            <a:pPr marL="1587" lvl="1">
              <a:lnSpc>
                <a:spcPct val="80000"/>
              </a:lnSpc>
              <a:spcBef>
                <a:spcPct val="25000"/>
              </a:spcBef>
            </a:pPr>
            <a:r>
              <a:rPr lang="de-DE" dirty="0" smtClean="0">
                <a:latin typeface="Calibri" panose="020F0502020204030204" pitchFamily="34" charset="0"/>
              </a:rPr>
              <a:t>Überlegungen:</a:t>
            </a:r>
          </a:p>
          <a:p>
            <a:pPr marL="266700" lvl="1" indent="-265113">
              <a:lnSpc>
                <a:spcPct val="80000"/>
              </a:lnSpc>
              <a:spcBef>
                <a:spcPct val="25000"/>
              </a:spcBef>
              <a:buFont typeface="Symbol" panose="05050102010706020507" pitchFamily="18" charset="2"/>
              <a:buChar char="-"/>
            </a:pPr>
            <a:r>
              <a:rPr lang="de-DE" dirty="0" smtClean="0">
                <a:latin typeface="Calibri" panose="020F0502020204030204" pitchFamily="34" charset="0"/>
              </a:rPr>
              <a:t>Deutschlandweite Register: wird vermutlich eine umfangreiche Tätigkeit stattfinden</a:t>
            </a:r>
          </a:p>
          <a:p>
            <a:pPr marL="266700" lvl="1" indent="-265113">
              <a:lnSpc>
                <a:spcPct val="80000"/>
              </a:lnSpc>
              <a:spcBef>
                <a:spcPct val="25000"/>
              </a:spcBef>
              <a:buFont typeface="Symbol" panose="05050102010706020507" pitchFamily="18" charset="2"/>
              <a:buChar char="-"/>
            </a:pPr>
            <a:r>
              <a:rPr lang="de-DE" dirty="0" smtClean="0">
                <a:latin typeface="Calibri" panose="020F0502020204030204" pitchFamily="34" charset="0"/>
              </a:rPr>
              <a:t>Forschung mit Daten von vielen Patienten/Probanden aus mehreren Bundesländern:</a:t>
            </a:r>
            <a:br>
              <a:rPr lang="de-DE" dirty="0" smtClean="0">
                <a:latin typeface="Calibri" panose="020F0502020204030204" pitchFamily="34" charset="0"/>
              </a:rPr>
            </a:br>
            <a:r>
              <a:rPr lang="de-DE" dirty="0" smtClean="0">
                <a:latin typeface="Calibri" panose="020F0502020204030204" pitchFamily="34" charset="0"/>
              </a:rPr>
              <a:t>wird vermutlich eine umfangreiche Verarbeitung stattfinden</a:t>
            </a:r>
          </a:p>
          <a:p>
            <a:pPr marL="266700" lvl="1" indent="-265113">
              <a:lnSpc>
                <a:spcPct val="80000"/>
              </a:lnSpc>
              <a:spcBef>
                <a:spcPct val="25000"/>
              </a:spcBef>
              <a:buFont typeface="Symbol" panose="05050102010706020507" pitchFamily="18" charset="2"/>
              <a:buChar char="-"/>
            </a:pPr>
            <a:r>
              <a:rPr lang="de-DE" dirty="0" smtClean="0">
                <a:latin typeface="Calibri" panose="020F0502020204030204" pitchFamily="34" charset="0"/>
              </a:rPr>
              <a:t>…</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37 DS-GVO</a:t>
            </a:r>
            <a:endParaRPr lang="de-DE" sz="2000" dirty="0">
              <a:solidFill>
                <a:schemeClr val="bg1"/>
              </a:solidFill>
              <a:cs typeface="Arial" charset="0"/>
            </a:endParaRPr>
          </a:p>
        </p:txBody>
      </p:sp>
      <p:sp>
        <p:nvSpPr>
          <p:cNvPr id="2" name="Titel 1"/>
          <p:cNvSpPr>
            <a:spLocks noGrp="1"/>
          </p:cNvSpPr>
          <p:nvPr>
            <p:ph type="title"/>
          </p:nvPr>
        </p:nvSpPr>
        <p:spPr/>
        <p:txBody>
          <a:bodyPr>
            <a:normAutofit/>
          </a:bodyPr>
          <a:lstStyle/>
          <a:p>
            <a:r>
              <a:rPr lang="de-DE" dirty="0" smtClean="0"/>
              <a:t>Datenschutzbeauftragter</a:t>
            </a:r>
            <a:endParaRPr lang="de-DE" dirty="0"/>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326968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2"/>
          <p:cNvSpPr>
            <a:spLocks noGrp="1"/>
          </p:cNvSpPr>
          <p:nvPr>
            <p:ph sz="half" idx="2"/>
          </p:nvPr>
        </p:nvSpPr>
        <p:spPr>
          <a:xfrm>
            <a:off x="3788229" y="1009403"/>
            <a:ext cx="5153891" cy="5379444"/>
          </a:xfrm>
        </p:spPr>
        <p:txBody>
          <a:bodyPr>
            <a:noAutofit/>
          </a:bodyPr>
          <a:lstStyle/>
          <a:p>
            <a:pPr marL="177800" indent="-177800"/>
            <a:r>
              <a:rPr lang="de-DE" altLang="de-DE" sz="1600" dirty="0"/>
              <a:t>Studium</a:t>
            </a:r>
          </a:p>
          <a:p>
            <a:pPr marL="444500" lvl="1" indent="-261938" defTabSz="808038">
              <a:buFont typeface="Symbol" panose="05050102010706020507" pitchFamily="18" charset="2"/>
              <a:buChar char="-"/>
              <a:defRPr/>
            </a:pPr>
            <a:r>
              <a:rPr lang="de-DE" altLang="de-DE" sz="1100" dirty="0"/>
              <a:t>Informatik (FH-Dortmund)</a:t>
            </a:r>
          </a:p>
          <a:p>
            <a:pPr marL="444500" lvl="1" indent="-261938" defTabSz="808038">
              <a:buFont typeface="Symbol" panose="05050102010706020507" pitchFamily="18" charset="2"/>
              <a:buChar char="-"/>
              <a:defRPr/>
            </a:pPr>
            <a:r>
              <a:rPr lang="de-DE" altLang="de-DE" sz="1100" dirty="0"/>
              <a:t>Humanmedizin (Uni Düsseldorf / Uni Witten/Herdecke)</a:t>
            </a:r>
          </a:p>
          <a:p>
            <a:pPr marL="444500" lvl="1" indent="-261938" defTabSz="808038">
              <a:buFont typeface="Symbol" panose="05050102010706020507" pitchFamily="18" charset="2"/>
              <a:buChar char="-"/>
              <a:defRPr/>
            </a:pPr>
            <a:r>
              <a:rPr lang="de-DE" altLang="de-DE" sz="1100" dirty="0"/>
              <a:t>Jura (Fern-Uni Hagen)</a:t>
            </a:r>
          </a:p>
          <a:p>
            <a:pPr marL="177800" indent="-177800"/>
            <a:r>
              <a:rPr lang="de-DE" altLang="de-DE" sz="1600" dirty="0"/>
              <a:t>Ergänzende Ausbildung</a:t>
            </a:r>
          </a:p>
          <a:p>
            <a:pPr marL="444500" lvl="1" indent="-261938" defTabSz="808038">
              <a:buFont typeface="Symbol" panose="05050102010706020507" pitchFamily="18" charset="2"/>
              <a:buChar char="-"/>
              <a:defRPr/>
            </a:pPr>
            <a:r>
              <a:rPr lang="de-DE" altLang="de-DE" sz="1100" dirty="0"/>
              <a:t>Datenschutzbeauftragter (Ulmer Akademie für Datenschutz und IT-Sicherheit)</a:t>
            </a:r>
          </a:p>
          <a:p>
            <a:pPr marL="444500" lvl="1" indent="-261938" defTabSz="808038">
              <a:buFont typeface="Symbol" panose="05050102010706020507" pitchFamily="18" charset="2"/>
              <a:buChar char="-"/>
              <a:defRPr/>
            </a:pPr>
            <a:r>
              <a:rPr lang="de-DE" altLang="de-DE" sz="1100" dirty="0"/>
              <a:t>Datenschutz-Auditor (</a:t>
            </a:r>
            <a:r>
              <a:rPr lang="de-DE" altLang="de-DE" sz="1100" dirty="0" err="1"/>
              <a:t>TüV</a:t>
            </a:r>
            <a:r>
              <a:rPr lang="de-DE" altLang="de-DE" sz="1100" dirty="0"/>
              <a:t> Süd)</a:t>
            </a:r>
          </a:p>
          <a:p>
            <a:pPr marL="444500" lvl="1" indent="-261938" defTabSz="808038">
              <a:buFont typeface="Symbol" panose="05050102010706020507" pitchFamily="18" charset="2"/>
              <a:buChar char="-"/>
              <a:defRPr/>
            </a:pPr>
            <a:r>
              <a:rPr lang="de-DE" altLang="de-DE" sz="1100" dirty="0"/>
              <a:t>Medizin-Produkte-Integrator (VDE Prüf- und Zertifizierungsinstitut)</a:t>
            </a:r>
          </a:p>
          <a:p>
            <a:pPr marL="177800" indent="-177800">
              <a:defRPr/>
            </a:pPr>
            <a:r>
              <a:rPr lang="de-DE" altLang="de-DE" sz="1600" dirty="0"/>
              <a:t>Berufserfahrung</a:t>
            </a:r>
          </a:p>
          <a:p>
            <a:pPr marL="444500" lvl="1" indent="-261938" defTabSz="808038">
              <a:buFont typeface="Symbol" panose="05050102010706020507" pitchFamily="18" charset="2"/>
              <a:buChar char="-"/>
              <a:defRPr/>
            </a:pPr>
            <a:r>
              <a:rPr lang="de-DE" altLang="de-DE" sz="1100" dirty="0"/>
              <a:t>Über 10 Jahre klinische Erfahrung</a:t>
            </a:r>
          </a:p>
          <a:p>
            <a:pPr marL="444500" lvl="1" indent="-261938" defTabSz="808038">
              <a:buFont typeface="Symbol" panose="05050102010706020507" pitchFamily="18" charset="2"/>
              <a:buChar char="-"/>
              <a:defRPr/>
            </a:pPr>
            <a:r>
              <a:rPr lang="de-DE" altLang="de-DE" sz="1100" dirty="0"/>
              <a:t>Mehr als 20 Jahre IT im Krankenhäusern</a:t>
            </a:r>
          </a:p>
          <a:p>
            <a:pPr marL="444500" lvl="1" indent="-261938" defTabSz="808038">
              <a:buFont typeface="Symbol" panose="05050102010706020507" pitchFamily="18" charset="2"/>
              <a:buChar char="-"/>
              <a:defRPr/>
            </a:pPr>
            <a:r>
              <a:rPr lang="de-DE" altLang="de-DE" sz="1100" dirty="0"/>
              <a:t>&gt; 20 Jahre Datenschutz im Gesundheitswes</a:t>
            </a:r>
            <a:r>
              <a:rPr lang="de-DE" altLang="de-DE" sz="1200" dirty="0"/>
              <a:t>en</a:t>
            </a:r>
          </a:p>
          <a:p>
            <a:pPr marL="177800" indent="-177800">
              <a:defRPr/>
            </a:pPr>
            <a:r>
              <a:rPr lang="de-DE" altLang="de-DE" sz="1600" dirty="0"/>
              <a:t>Mitarbeit in wiss. Fachgesellschaften</a:t>
            </a:r>
          </a:p>
          <a:p>
            <a:pPr marL="444500" lvl="1" indent="-261938" defTabSz="808038">
              <a:buFont typeface="Symbol" panose="05050102010706020507" pitchFamily="18" charset="2"/>
              <a:buChar char="-"/>
              <a:defRPr/>
            </a:pPr>
            <a:r>
              <a:rPr lang="de-DE" altLang="de-DE" sz="1100" dirty="0"/>
              <a:t>Deutsche Gesellschaft für Medizinische Informatik, Biometrie und Epidemiologie e.V. (GMDS)</a:t>
            </a:r>
          </a:p>
          <a:p>
            <a:pPr marL="444500" lvl="1" indent="-261938" defTabSz="808038">
              <a:buFont typeface="Symbol" panose="05050102010706020507" pitchFamily="18" charset="2"/>
              <a:buChar char="-"/>
              <a:defRPr/>
            </a:pPr>
            <a:r>
              <a:rPr lang="de-DE" altLang="de-DE" sz="1100" dirty="0"/>
              <a:t>Gesellschaft für Datenschutz und Datensicherung e.V. (GDD)</a:t>
            </a:r>
          </a:p>
          <a:p>
            <a:pPr marL="444500" lvl="1" indent="-261938" defTabSz="808038">
              <a:buFont typeface="Symbol" panose="05050102010706020507" pitchFamily="18" charset="2"/>
              <a:buChar char="-"/>
              <a:defRPr/>
            </a:pPr>
            <a:r>
              <a:rPr lang="de-DE" altLang="de-DE" sz="1100" dirty="0"/>
              <a:t>Gesellschaft für Informatik (GI)</a:t>
            </a:r>
          </a:p>
          <a:p>
            <a:pPr marL="177800" indent="-177800">
              <a:defRPr/>
            </a:pPr>
            <a:r>
              <a:rPr lang="de-DE" altLang="de-DE" sz="1600" dirty="0"/>
              <a:t>Mitarbeit in Verbänden</a:t>
            </a:r>
          </a:p>
          <a:p>
            <a:pPr marL="444500" lvl="1" indent="-261938" defTabSz="808038">
              <a:buFont typeface="Symbol" panose="05050102010706020507" pitchFamily="18" charset="2"/>
              <a:buChar char="-"/>
              <a:defRPr/>
            </a:pPr>
            <a:r>
              <a:rPr lang="de-DE" altLang="de-DE" sz="1100" dirty="0"/>
              <a:t>Berufsverband der Datenschutzbeauftragten Deutschlands e.V. (BvD)</a:t>
            </a:r>
          </a:p>
          <a:p>
            <a:pPr marL="444500" lvl="1" indent="-261938" defTabSz="808038">
              <a:buFont typeface="Symbol" panose="05050102010706020507" pitchFamily="18" charset="2"/>
              <a:buChar char="-"/>
              <a:defRPr/>
            </a:pPr>
            <a:r>
              <a:rPr lang="de-DE" altLang="de-DE" sz="1100" dirty="0"/>
              <a:t>Berufsverband Medizinischer Informatiker e.V. (BVMI)</a:t>
            </a:r>
          </a:p>
          <a:p>
            <a:pPr marL="444500" lvl="1" indent="-261938" defTabSz="808038">
              <a:buFont typeface="Symbol" panose="05050102010706020507" pitchFamily="18" charset="2"/>
              <a:buChar char="-"/>
              <a:defRPr/>
            </a:pPr>
            <a:r>
              <a:rPr lang="de-DE" altLang="de-DE" sz="1100" dirty="0"/>
              <a:t>Bundesverband Gesundheits-IT e. V (bvitg)</a:t>
            </a:r>
          </a:p>
          <a:p>
            <a:pPr marL="444500" lvl="1" indent="-261938" defTabSz="808038">
              <a:buFont typeface="Symbol" panose="05050102010706020507" pitchFamily="18" charset="2"/>
              <a:buChar char="-"/>
              <a:defRPr/>
            </a:pPr>
            <a:r>
              <a:rPr lang="de-DE" altLang="de-DE" sz="1100" dirty="0"/>
              <a:t>Fachverband Biomedizinische Technik e.V. (</a:t>
            </a:r>
            <a:r>
              <a:rPr lang="de-DE" altLang="de-DE" sz="1100" dirty="0" err="1"/>
              <a:t>fbmt</a:t>
            </a:r>
            <a:r>
              <a:rPr lang="de-DE" altLang="de-DE" sz="1100" dirty="0"/>
              <a:t>)</a:t>
            </a:r>
          </a:p>
          <a:p>
            <a:pPr marL="444500" lvl="1" indent="-261938" defTabSz="808038">
              <a:buFont typeface="Symbol" panose="05050102010706020507" pitchFamily="18" charset="2"/>
              <a:buChar char="-"/>
              <a:defRPr/>
            </a:pPr>
            <a:r>
              <a:rPr lang="de-DE" altLang="de-DE" sz="1100" dirty="0"/>
              <a:t>HL7 Deutschland e.V.</a:t>
            </a:r>
          </a:p>
          <a:p>
            <a:pPr marL="444500" lvl="1" indent="-261938" defTabSz="808038">
              <a:buFont typeface="Symbol" panose="05050102010706020507" pitchFamily="18" charset="2"/>
              <a:buChar char="-"/>
              <a:defRPr/>
            </a:pPr>
            <a:r>
              <a:rPr lang="de-DE" altLang="de-DE" sz="1100" dirty="0"/>
              <a:t>HE Deutschland e.V. </a:t>
            </a:r>
          </a:p>
        </p:txBody>
      </p:sp>
      <p:grpSp>
        <p:nvGrpSpPr>
          <p:cNvPr id="13" name="Gruppieren 12"/>
          <p:cNvGrpSpPr/>
          <p:nvPr/>
        </p:nvGrpSpPr>
        <p:grpSpPr>
          <a:xfrm>
            <a:off x="333357" y="1025674"/>
            <a:ext cx="3213100" cy="1841500"/>
            <a:chOff x="4860032" y="1778000"/>
            <a:chExt cx="3213100" cy="184150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083" y="2322522"/>
              <a:ext cx="708025" cy="1028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4860032" y="1778000"/>
              <a:ext cx="3213100" cy="1841500"/>
            </a:xfrm>
            <a:prstGeom prst="rect">
              <a:avLst/>
            </a:prstGeom>
            <a:noFill/>
            <a:ln w="15875">
              <a:solidFill>
                <a:srgbClr val="FF3F8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 name="Text Box 5"/>
            <p:cNvSpPr txBox="1">
              <a:spLocks noChangeArrowheads="1"/>
            </p:cNvSpPr>
            <p:nvPr/>
          </p:nvSpPr>
          <p:spPr bwMode="auto">
            <a:xfrm>
              <a:off x="4976788" y="2351117"/>
              <a:ext cx="2088231"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000" b="1" i="0" u="none" strike="noStrike" cap="none" normalizeH="0" baseline="0" dirty="0">
                  <a:ln>
                    <a:noFill/>
                  </a:ln>
                  <a:solidFill>
                    <a:srgbClr val="28518B"/>
                  </a:solidFill>
                  <a:effectLst/>
                  <a:ea typeface="Times New Roman" pitchFamily="18" charset="0"/>
                  <a:cs typeface="Tahoma" pitchFamily="34" charset="0"/>
                </a:rPr>
                <a:t>Deutsche Telekom Healthcare and Security Solutions GmbH</a:t>
              </a:r>
              <a:endParaRPr kumimoji="0" lang="de-DE" altLang="de-DE" sz="7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a:ln>
                    <a:noFill/>
                  </a:ln>
                  <a:solidFill>
                    <a:schemeClr val="tx1"/>
                  </a:solidFill>
                  <a:effectLst/>
                  <a:ea typeface="Times New Roman" pitchFamily="18" charset="0"/>
                  <a:cs typeface="Tahoma" pitchFamily="34" charset="0"/>
                </a:rPr>
                <a:t>Dr. Bernd Schütze</a:t>
              </a:r>
              <a:endParaRPr kumimoji="0" lang="de-DE" altLang="de-DE" sz="7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a:ln>
                    <a:noFill/>
                  </a:ln>
                  <a:solidFill>
                    <a:schemeClr val="tx1"/>
                  </a:solidFill>
                  <a:effectLst/>
                  <a:ea typeface="Times New Roman" pitchFamily="18" charset="0"/>
                  <a:cs typeface="Tahoma" pitchFamily="34" charset="0"/>
                </a:rPr>
                <a:t>Senior Experte Medical Data Security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7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a:ln>
                    <a:noFill/>
                  </a:ln>
                  <a:solidFill>
                    <a:schemeClr val="tx1"/>
                  </a:solidFill>
                  <a:effectLst/>
                  <a:ea typeface="Times New Roman" pitchFamily="18" charset="0"/>
                  <a:cs typeface="Tahoma" pitchFamily="34" charset="0"/>
                  <a:sym typeface="Wingdings" pitchFamily="2" charset="2"/>
                </a:rPr>
                <a:t></a:t>
              </a:r>
              <a:r>
                <a:rPr kumimoji="0" lang="en-US" altLang="de-DE" sz="900" b="0" i="0" u="none" strike="noStrike" cap="none" normalizeH="0" baseline="0" dirty="0">
                  <a:ln>
                    <a:noFill/>
                  </a:ln>
                  <a:solidFill>
                    <a:schemeClr val="tx1"/>
                  </a:solidFill>
                  <a:effectLst/>
                  <a:ea typeface="Times New Roman" pitchFamily="18" charset="0"/>
                  <a:cs typeface="Tahoma" pitchFamily="34" charset="0"/>
                </a:rPr>
                <a:t>   </a:t>
              </a:r>
              <a:r>
                <a:rPr kumimoji="0" lang="en-US" altLang="de-DE" sz="900" b="0" i="0" u="none" strike="noStrike" cap="none" normalizeH="0" baseline="0" dirty="0">
                  <a:ln>
                    <a:noFill/>
                  </a:ln>
                  <a:solidFill>
                    <a:schemeClr val="tx1"/>
                  </a:solidFill>
                  <a:effectLst/>
                  <a:ea typeface="Times New Roman" pitchFamily="18" charset="0"/>
                  <a:cs typeface="Tahoma" pitchFamily="34" charset="0"/>
                  <a:sym typeface="Wingdings" pitchFamily="2" charset="2"/>
                </a:rPr>
                <a:t>+49 (160) 9566 - 3145</a:t>
              </a:r>
              <a:endParaRPr kumimoji="0" lang="de-DE" altLang="de-DE" sz="700" b="0" i="0" u="none" strike="noStrike" cap="none" normalizeH="0" baseline="0" dirty="0">
                <a:ln>
                  <a:noFill/>
                </a:ln>
                <a:solidFill>
                  <a:schemeClr val="tx1"/>
                </a:solidFill>
                <a:effectLst/>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a:ln>
                    <a:noFill/>
                  </a:ln>
                  <a:solidFill>
                    <a:schemeClr val="tx1"/>
                  </a:solidFill>
                  <a:effectLst/>
                  <a:ea typeface="Times New Roman" pitchFamily="18" charset="0"/>
                  <a:cs typeface="Tahoma" pitchFamily="34" charset="0"/>
                  <a:sym typeface="Wingdings" pitchFamily="2" charset="2"/>
                </a:rPr>
                <a:t></a:t>
              </a:r>
              <a:r>
                <a:rPr kumimoji="0" lang="en-US" altLang="de-DE" sz="900" b="0" i="0" u="none" strike="noStrike" cap="none" normalizeH="0" baseline="0" dirty="0">
                  <a:ln>
                    <a:noFill/>
                  </a:ln>
                  <a:solidFill>
                    <a:schemeClr val="tx1"/>
                  </a:solidFill>
                  <a:effectLst/>
                  <a:ea typeface="Times New Roman" pitchFamily="18" charset="0"/>
                  <a:cs typeface="Tahoma" pitchFamily="34" charset="0"/>
                </a:rPr>
                <a:t>   </a:t>
              </a:r>
              <a:r>
                <a:rPr kumimoji="0" lang="en-US" altLang="de-DE" sz="900" b="0" i="0" u="none" strike="noStrike" cap="none" normalizeH="0" baseline="0" dirty="0">
                  <a:ln>
                    <a:noFill/>
                  </a:ln>
                  <a:solidFill>
                    <a:schemeClr val="tx1"/>
                  </a:solidFill>
                  <a:effectLst/>
                  <a:ea typeface="Times New Roman" pitchFamily="18" charset="0"/>
                  <a:cs typeface="Tahoma" pitchFamily="34" charset="0"/>
                  <a:sym typeface="Wingdings" pitchFamily="2" charset="2"/>
                </a:rPr>
                <a:t>Bernd.Schuetze@T-Systems.com</a:t>
              </a:r>
            </a:p>
          </p:txBody>
        </p:sp>
        <p:pic>
          <p:nvPicPr>
            <p:cNvPr id="30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788" y="1879600"/>
              <a:ext cx="2880320" cy="32936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pic>
        <p:nvPicPr>
          <p:cNvPr id="5007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688" y="3324224"/>
            <a:ext cx="2443411" cy="242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2"/>
          <p:cNvSpPr>
            <a:spLocks noGrp="1"/>
          </p:cNvSpPr>
          <p:nvPr>
            <p:ph type="title"/>
            <p:custDataLst>
              <p:tags r:id="rId1"/>
            </p:custDataLst>
          </p:nvPr>
        </p:nvSpPr>
        <p:spPr>
          <a:xfrm>
            <a:off x="457200" y="93712"/>
            <a:ext cx="6203032" cy="815008"/>
          </a:xfrm>
        </p:spPr>
        <p:txBody>
          <a:bodyPr>
            <a:normAutofit fontScale="90000"/>
          </a:bodyPr>
          <a:lstStyle/>
          <a:p>
            <a:r>
              <a:rPr lang="de-DE" dirty="0" smtClean="0"/>
              <a:t>Bernd Schütze: (Kurz-) </a:t>
            </a:r>
            <a:r>
              <a:rPr dirty="0" smtClean="0"/>
              <a:t>Vita</a:t>
            </a:r>
            <a:endParaRPr dirty="0">
              <a:latin typeface="Cambria" panose="02040503050406030204" pitchFamily="18" charset="0"/>
            </a:endParaRPr>
          </a:p>
        </p:txBody>
      </p:sp>
      <p:sp>
        <p:nvSpPr>
          <p:cNvPr id="1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a:t>
            </a:r>
            <a:r>
              <a:rPr lang="de-DE" sz="1000" dirty="0" smtClean="0">
                <a:latin typeface="+mn-lt"/>
              </a:rPr>
              <a:t>Dortmund</a:t>
            </a:r>
            <a:endParaRPr lang="de-DE" sz="1000" dirty="0">
              <a:latin typeface="+mn-lt"/>
            </a:endParaRPr>
          </a:p>
        </p:txBody>
      </p:sp>
    </p:spTree>
    <p:extLst>
      <p:ext uri="{BB962C8B-B14F-4D97-AF65-F5344CB8AC3E}">
        <p14:creationId xmlns:p14="http://schemas.microsoft.com/office/powerpoint/2010/main" val="1243546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9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7" lvl="1">
              <a:spcBef>
                <a:spcPct val="25000"/>
              </a:spcBef>
            </a:pPr>
            <a:r>
              <a:rPr lang="de-DE" dirty="0" smtClean="0">
                <a:latin typeface="Calibri" panose="020F0502020204030204" pitchFamily="34" charset="0"/>
              </a:rPr>
              <a:t>Pflicht zur Benennung eines Datenschutzbeauftragten, wenn</a:t>
            </a:r>
          </a:p>
          <a:p>
            <a:pPr marL="266700" lvl="1" indent="-265113">
              <a:spcBef>
                <a:spcPct val="25000"/>
              </a:spcBef>
              <a:buFont typeface="Symbol" panose="05050102010706020507" pitchFamily="18" charset="2"/>
              <a:buChar char="-"/>
            </a:pPr>
            <a:r>
              <a:rPr lang="de-DE" dirty="0" smtClean="0">
                <a:latin typeface="Calibri" panose="020F0502020204030204" pitchFamily="34" charset="0"/>
              </a:rPr>
              <a:t>mindestens zehn Personen ständig mit der automatisierten Verarbeitung personenbezogener Daten beschäftigt sind</a:t>
            </a:r>
            <a:br>
              <a:rPr lang="de-DE" dirty="0" smtClean="0">
                <a:latin typeface="Calibri" panose="020F0502020204030204" pitchFamily="34" charset="0"/>
              </a:rPr>
            </a:br>
            <a:r>
              <a:rPr lang="de-DE" dirty="0" smtClean="0">
                <a:latin typeface="Calibri" panose="020F0502020204030204" pitchFamily="34" charset="0"/>
              </a:rPr>
              <a:t>(Hinweis: evtl. bald 20)</a:t>
            </a:r>
          </a:p>
          <a:p>
            <a:pPr marL="266700" lvl="1" indent="-265113">
              <a:spcBef>
                <a:spcPct val="25000"/>
              </a:spcBef>
              <a:buFont typeface="Symbol" panose="05050102010706020507" pitchFamily="18" charset="2"/>
              <a:buChar char="-"/>
            </a:pPr>
            <a:r>
              <a:rPr lang="de-DE" dirty="0" smtClean="0">
                <a:latin typeface="Calibri" panose="020F0502020204030204" pitchFamily="34" charset="0"/>
              </a:rPr>
              <a:t>Verarbeitungen, die einer Datenschutz-Folgenabschätzung nach Art. 35 DS-GVO unterliegen</a:t>
            </a:r>
          </a:p>
          <a:p>
            <a:pPr marL="266700" lvl="1" indent="-265113">
              <a:spcBef>
                <a:spcPct val="25000"/>
              </a:spcBef>
              <a:buFont typeface="Symbol" panose="05050102010706020507" pitchFamily="18" charset="2"/>
              <a:buChar char="-"/>
            </a:pPr>
            <a:r>
              <a:rPr lang="de-DE" dirty="0" smtClean="0">
                <a:latin typeface="Calibri" panose="020F0502020204030204" pitchFamily="34" charset="0"/>
              </a:rPr>
              <a:t>Geschäftsmäßige Verarbeitung zum Zweck der Übermittlung, der anonymisierten Übermittlung oder für Zwecke der Markt- oder Meinungsforschung</a:t>
            </a:r>
          </a:p>
          <a:p>
            <a:pPr marL="1587" lvl="1">
              <a:spcBef>
                <a:spcPct val="25000"/>
              </a:spcBef>
            </a:pPr>
            <a:r>
              <a:rPr lang="de-DE" dirty="0" smtClean="0">
                <a:latin typeface="Calibri" panose="020F0502020204030204" pitchFamily="34" charset="0"/>
              </a:rPr>
              <a:t>Cave: ist eine Datenschutz-Folgenabschätzung Pflicht resultiert daraus eine Benennungspflicht</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38 BDSG</a:t>
            </a:r>
            <a:endParaRPr lang="de-DE" sz="2000" dirty="0">
              <a:solidFill>
                <a:schemeClr val="bg1"/>
              </a:solidFill>
              <a:cs typeface="Arial" charset="0"/>
            </a:endParaRPr>
          </a:p>
        </p:txBody>
      </p:sp>
      <p:sp>
        <p:nvSpPr>
          <p:cNvPr id="2" name="Titel 1"/>
          <p:cNvSpPr>
            <a:spLocks noGrp="1"/>
          </p:cNvSpPr>
          <p:nvPr>
            <p:ph type="title"/>
          </p:nvPr>
        </p:nvSpPr>
        <p:spPr/>
        <p:txBody>
          <a:bodyPr>
            <a:normAutofit/>
          </a:bodyPr>
          <a:lstStyle/>
          <a:p>
            <a:r>
              <a:rPr lang="de-DE" dirty="0" smtClean="0"/>
              <a:t>Datenschutzbeauftragter</a:t>
            </a:r>
            <a:endParaRPr lang="de-DE" dirty="0"/>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321833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1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7" lvl="1" indent="-285750">
              <a:lnSpc>
                <a:spcPts val="1800"/>
              </a:lnSpc>
              <a:spcBef>
                <a:spcPct val="25000"/>
              </a:spcBef>
              <a:buFont typeface="Symbol" panose="05050102010706020507" pitchFamily="18" charset="2"/>
              <a:buChar char="-"/>
            </a:pPr>
            <a:r>
              <a:rPr lang="de-DE" dirty="0">
                <a:latin typeface="Calibri" panose="020F0502020204030204" pitchFamily="34" charset="0"/>
              </a:rPr>
              <a:t>Deutsche Aufsichtsbehörden veröffentlichten </a:t>
            </a:r>
            <a:r>
              <a:rPr lang="de-DE" dirty="0" err="1">
                <a:latin typeface="Calibri" panose="020F0502020204030204" pitchFamily="34" charset="0"/>
              </a:rPr>
              <a:t>Kriterienlisten</a:t>
            </a:r>
            <a:r>
              <a:rPr lang="de-DE" dirty="0">
                <a:latin typeface="Calibri" panose="020F0502020204030204" pitchFamily="34" charset="0"/>
              </a:rPr>
              <a:t>, wann aus ihrer Sicht eine DSFA erforderlich ist</a:t>
            </a:r>
          </a:p>
          <a:p>
            <a:pPr marL="287337" lvl="1" indent="-285750">
              <a:lnSpc>
                <a:spcPts val="1800"/>
              </a:lnSpc>
              <a:spcBef>
                <a:spcPct val="25000"/>
              </a:spcBef>
              <a:buFont typeface="Symbol" panose="05050102010706020507" pitchFamily="18" charset="2"/>
              <a:buChar char="-"/>
            </a:pPr>
            <a:r>
              <a:rPr lang="de-DE" dirty="0">
                <a:latin typeface="Calibri" panose="020F0502020204030204" pitchFamily="34" charset="0"/>
              </a:rPr>
              <a:t>Für den Gesundheitssektor sind insbesondere von Interesse</a:t>
            </a:r>
          </a:p>
          <a:p>
            <a:pPr marL="744537" lvl="2" indent="-285750">
              <a:lnSpc>
                <a:spcPts val="1600"/>
              </a:lnSpc>
              <a:spcBef>
                <a:spcPct val="25000"/>
              </a:spcBef>
              <a:buFont typeface="Arial" panose="020B0604020202020204" pitchFamily="34" charset="0"/>
              <a:buChar char="•"/>
            </a:pPr>
            <a:r>
              <a:rPr lang="de-DE" sz="1400" dirty="0">
                <a:latin typeface="Calibri" panose="020F0502020204030204" pitchFamily="34" charset="0"/>
              </a:rPr>
              <a:t>Zusammenführung von personenbezogenen Daten aus verschiedenen Quellen und der Weiterverarbeitung der so zusammengeführten Daten</a:t>
            </a:r>
            <a:br>
              <a:rPr lang="de-DE" sz="1400" dirty="0">
                <a:latin typeface="Calibri" panose="020F0502020204030204" pitchFamily="34" charset="0"/>
              </a:rPr>
            </a:br>
            <a:r>
              <a:rPr lang="de-DE" sz="1400" dirty="0">
                <a:latin typeface="Calibri" panose="020F0502020204030204" pitchFamily="34" charset="0"/>
              </a:rPr>
              <a:t>(z.B. Big Data, </a:t>
            </a:r>
            <a:r>
              <a:rPr lang="de-DE" sz="1400" dirty="0" smtClean="0">
                <a:latin typeface="Calibri" panose="020F0502020204030204" pitchFamily="34" charset="0"/>
              </a:rPr>
              <a:t>Data-Warehouse, Daten aus verschiedenen Einrichtungen)</a:t>
            </a:r>
            <a:endParaRPr lang="de-DE" sz="1400" dirty="0">
              <a:latin typeface="Calibri" panose="020F0502020204030204" pitchFamily="34" charset="0"/>
            </a:endParaRPr>
          </a:p>
          <a:p>
            <a:pPr marL="744537" lvl="2" indent="-285750">
              <a:lnSpc>
                <a:spcPts val="1600"/>
              </a:lnSpc>
              <a:spcBef>
                <a:spcPct val="25000"/>
              </a:spcBef>
              <a:buFont typeface="Arial" panose="020B0604020202020204" pitchFamily="34" charset="0"/>
              <a:buChar char="•"/>
            </a:pPr>
            <a:r>
              <a:rPr lang="de-DE" sz="1400" dirty="0">
                <a:latin typeface="Calibri" panose="020F0502020204030204" pitchFamily="34" charset="0"/>
              </a:rPr>
              <a:t>Erhebung personenbezogener Daten über Schnittstellen persönlicher elektronischer Geräte, die nicht gegen ein unbefugtes Auslesen geschützt sind</a:t>
            </a:r>
            <a:br>
              <a:rPr lang="de-DE" sz="1400" dirty="0">
                <a:latin typeface="Calibri" panose="020F0502020204030204" pitchFamily="34" charset="0"/>
              </a:rPr>
            </a:br>
            <a:r>
              <a:rPr lang="de-DE" sz="1400" dirty="0">
                <a:latin typeface="Calibri" panose="020F0502020204030204" pitchFamily="34" charset="0"/>
              </a:rPr>
              <a:t>(z.B. Einsatz von Tracking mittels RFID-Chips)</a:t>
            </a:r>
          </a:p>
          <a:p>
            <a:pPr marL="744537" lvl="2" indent="-285750">
              <a:lnSpc>
                <a:spcPts val="1600"/>
              </a:lnSpc>
              <a:spcBef>
                <a:spcPct val="25000"/>
              </a:spcBef>
              <a:buFont typeface="Arial" panose="020B0604020202020204" pitchFamily="34" charset="0"/>
              <a:buChar char="•"/>
            </a:pPr>
            <a:r>
              <a:rPr lang="de-DE" sz="1400" dirty="0">
                <a:latin typeface="Calibri" panose="020F0502020204030204" pitchFamily="34" charset="0"/>
              </a:rPr>
              <a:t>Anonymisierung von besonderen personenbezogenen Art. 9 Daten</a:t>
            </a:r>
          </a:p>
          <a:p>
            <a:pPr marL="744537" lvl="2" indent="-285750">
              <a:lnSpc>
                <a:spcPts val="1600"/>
              </a:lnSpc>
              <a:spcBef>
                <a:spcPct val="25000"/>
              </a:spcBef>
              <a:buFont typeface="Arial" panose="020B0604020202020204" pitchFamily="34" charset="0"/>
              <a:buChar char="•"/>
            </a:pPr>
            <a:r>
              <a:rPr lang="de-DE" sz="1400" dirty="0">
                <a:latin typeface="Calibri" panose="020F0502020204030204" pitchFamily="34" charset="0"/>
              </a:rPr>
              <a:t>Verarbeitung von Art. 9 Daten sofern eine nicht einmalige Datenerhebung mittels Sensoren oder mobilen Anwendungen stattfindet und diese Daten von einer zentralen Stelle empfangen und aufbereitet werden</a:t>
            </a:r>
            <a:br>
              <a:rPr lang="de-DE" sz="1400" dirty="0">
                <a:latin typeface="Calibri" panose="020F0502020204030204" pitchFamily="34" charset="0"/>
              </a:rPr>
            </a:br>
            <a:r>
              <a:rPr lang="de-DE" sz="1400" dirty="0">
                <a:latin typeface="Calibri" panose="020F0502020204030204" pitchFamily="34" charset="0"/>
              </a:rPr>
              <a:t>(z.B. Telemedizin-Anwendungen)</a:t>
            </a:r>
          </a:p>
          <a:p>
            <a:pPr marL="744537" lvl="2" indent="-285750">
              <a:lnSpc>
                <a:spcPts val="1600"/>
              </a:lnSpc>
              <a:spcBef>
                <a:spcPct val="25000"/>
              </a:spcBef>
              <a:buFont typeface="Arial" panose="020B0604020202020204" pitchFamily="34" charset="0"/>
              <a:buChar char="•"/>
            </a:pPr>
            <a:r>
              <a:rPr lang="de-DE" sz="1400" dirty="0">
                <a:latin typeface="Calibri" panose="020F0502020204030204" pitchFamily="34" charset="0"/>
              </a:rPr>
              <a:t>Verarbeitung von Art. 9 Daten durch zentrale Internetdienste</a:t>
            </a:r>
            <a:br>
              <a:rPr lang="de-DE" sz="1400" dirty="0">
                <a:latin typeface="Calibri" panose="020F0502020204030204" pitchFamily="34" charset="0"/>
              </a:rPr>
            </a:br>
            <a:r>
              <a:rPr lang="de-DE" sz="1400" dirty="0">
                <a:latin typeface="Calibri" panose="020F0502020204030204" pitchFamily="34" charset="0"/>
              </a:rPr>
              <a:t>(z.B. Verarbeitung von Gesundheitsdaten in der </a:t>
            </a:r>
            <a:r>
              <a:rPr lang="de-DE" sz="1400" dirty="0" err="1">
                <a:latin typeface="Calibri" panose="020F0502020204030204" pitchFamily="34" charset="0"/>
              </a:rPr>
              <a:t>Cloud</a:t>
            </a:r>
            <a:r>
              <a:rPr lang="de-DE" sz="1400" dirty="0">
                <a:latin typeface="Calibri" panose="020F0502020204030204" pitchFamily="34" charset="0"/>
              </a:rPr>
              <a:t>, institutionsübergreifende Pat.-Akten)</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Datenschutz-Folgenabschätzung z.B. erforderlich …</a:t>
            </a:r>
            <a:endParaRPr lang="de-DE" sz="2000" dirty="0">
              <a:solidFill>
                <a:schemeClr val="bg1"/>
              </a:solidFill>
              <a:cs typeface="Arial" charset="0"/>
            </a:endParaRPr>
          </a:p>
        </p:txBody>
      </p:sp>
      <p:sp>
        <p:nvSpPr>
          <p:cNvPr id="2" name="Titel 1"/>
          <p:cNvSpPr>
            <a:spLocks noGrp="1"/>
          </p:cNvSpPr>
          <p:nvPr>
            <p:ph type="title"/>
          </p:nvPr>
        </p:nvSpPr>
        <p:spPr/>
        <p:txBody>
          <a:bodyPr>
            <a:normAutofit/>
          </a:bodyPr>
          <a:lstStyle/>
          <a:p>
            <a:r>
              <a:rPr lang="de-DE" dirty="0" smtClean="0"/>
              <a:t>Datenschutzbeauftragter</a:t>
            </a:r>
            <a:endParaRPr lang="de-DE" dirty="0"/>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133793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latin typeface="Calibri" panose="020F0502020204030204" pitchFamily="34" charset="0"/>
              </a:rPr>
              <a:t>Erlaubnistatbestand </a:t>
            </a:r>
            <a:r>
              <a:rPr lang="de-DE" dirty="0" smtClean="0">
                <a:latin typeface="Calibri" panose="020F0502020204030204" pitchFamily="34" charset="0"/>
              </a:rPr>
              <a:t>Forschung</a:t>
            </a:r>
            <a:br>
              <a:rPr lang="de-DE" dirty="0" smtClean="0">
                <a:latin typeface="Calibri" panose="020F0502020204030204" pitchFamily="34" charset="0"/>
              </a:rPr>
            </a:br>
            <a:r>
              <a:rPr lang="de-DE" dirty="0" smtClean="0">
                <a:latin typeface="Calibri" panose="020F0502020204030204" pitchFamily="34" charset="0"/>
              </a:rPr>
              <a:t>(„Rechtmäßigkeit“)</a:t>
            </a:r>
            <a:endParaRPr lang="de-DE" dirty="0">
              <a:latin typeface="Calibri" panose="020F0502020204030204" pitchFamily="34" charset="0"/>
            </a:endParaRPr>
          </a:p>
        </p:txBody>
      </p:sp>
    </p:spTree>
    <p:extLst>
      <p:ext uri="{BB962C8B-B14F-4D97-AF65-F5344CB8AC3E}">
        <p14:creationId xmlns:p14="http://schemas.microsoft.com/office/powerpoint/2010/main" val="3443326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9"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Art. 9 Abs. 1:</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Die Verarbeitung personenbezogener Daten, … sowie von genetischen Daten, biometrischen Daten zur eindeutigen Identifizierung einer Person oder Daten über Gesundheit oder Sexualleben und sexuelle Ausrichtung ist untersagt</a:t>
            </a:r>
          </a:p>
          <a:p>
            <a:pPr marL="744537" lvl="2" indent="-285750" defTabSz="914400">
              <a:lnSpc>
                <a:spcPct val="80000"/>
              </a:lnSpc>
              <a:spcBef>
                <a:spcPct val="25000"/>
              </a:spcBef>
              <a:buSzTx/>
              <a:buFont typeface="Wingdings" panose="05000000000000000000" pitchFamily="2" charset="2"/>
              <a:buChar char=""/>
            </a:pPr>
            <a:r>
              <a:rPr lang="de-DE" dirty="0">
                <a:latin typeface="Calibri" panose="020F0502020204030204" pitchFamily="34" charset="0"/>
              </a:rPr>
              <a:t>Klassische Firewall-Regelung: Du darfst nichts tun!</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Art. 9 Abs. 2: Absatz 1 gilt nicht in folgenden Fällen (= Verarbeitung ist </a:t>
            </a:r>
            <a:r>
              <a:rPr lang="de-DE" sz="2000" dirty="0" smtClean="0">
                <a:latin typeface="Calibri" panose="020F0502020204030204" pitchFamily="34" charset="0"/>
              </a:rPr>
              <a:t>erlaubt)</a:t>
            </a:r>
            <a:endParaRPr lang="de-DE" sz="2000" dirty="0">
              <a:latin typeface="Calibri" panose="020F0502020204030204" pitchFamily="34" charset="0"/>
            </a:endParaRPr>
          </a:p>
          <a:p>
            <a:pPr marL="720725" lvl="2" indent="-261938" defTabSz="914400">
              <a:lnSpc>
                <a:spcPct val="80000"/>
              </a:lnSpc>
              <a:spcBef>
                <a:spcPct val="25000"/>
              </a:spcBef>
              <a:buSzTx/>
              <a:buFont typeface="+mj-lt"/>
              <a:buAutoNum type="alphaLcParenR"/>
            </a:pPr>
            <a:r>
              <a:rPr lang="de-DE" dirty="0">
                <a:latin typeface="Calibri" panose="020F0502020204030204" pitchFamily="34" charset="0"/>
              </a:rPr>
              <a:t>betroffene Person hat in die Verarbeitung der genannten personenbezogenen Daten für einen oder mehrere festgelegte Zwecke ausdrücklich eingewilligt</a:t>
            </a:r>
          </a:p>
          <a:p>
            <a:pPr marL="720725" lvl="2" indent="-261938" defTabSz="914400">
              <a:lnSpc>
                <a:spcPct val="80000"/>
              </a:lnSpc>
              <a:spcBef>
                <a:spcPct val="25000"/>
              </a:spcBef>
              <a:buSzTx/>
              <a:buFont typeface="+mj-lt"/>
              <a:buAutoNum type="alphaLcParenR"/>
            </a:pPr>
            <a:r>
              <a:rPr lang="de-DE" dirty="0">
                <a:latin typeface="Calibri" panose="020F0502020204030204" pitchFamily="34" charset="0"/>
              </a:rPr>
              <a:t>[…]</a:t>
            </a:r>
          </a:p>
          <a:p>
            <a:pPr marL="720725" lvl="2" indent="-261938" defTabSz="914400">
              <a:lnSpc>
                <a:spcPct val="80000"/>
              </a:lnSpc>
              <a:spcBef>
                <a:spcPct val="25000"/>
              </a:spcBef>
              <a:buSzTx/>
              <a:buFont typeface="+mj-lt"/>
              <a:buAutoNum type="alphaLcParenR" startAt="10"/>
            </a:pPr>
            <a:r>
              <a:rPr lang="de-DE" dirty="0">
                <a:latin typeface="Calibri" panose="020F0502020204030204" pitchFamily="34" charset="0"/>
              </a:rPr>
              <a:t>Erforderlich für „im öffentlichen Interesse liegende Archivzwecke, für wissenschaftliche oder historische Forschungszwecke oder für statistische Zwecke gemäß Art. 89 Abs. 1“</a:t>
            </a:r>
          </a:p>
          <a:p>
            <a:pPr marL="344488" lvl="1" indent="-342900" defTabSz="914400">
              <a:lnSpc>
                <a:spcPct val="80000"/>
              </a:lnSpc>
              <a:spcBef>
                <a:spcPct val="25000"/>
              </a:spcBef>
              <a:buSzTx/>
              <a:buFont typeface="Symbol" panose="05050102010706020507" pitchFamily="18" charset="2"/>
              <a:buChar char="-"/>
            </a:pPr>
            <a:r>
              <a:rPr lang="de-DE" sz="2000" dirty="0" smtClean="0"/>
              <a:t>Cave</a:t>
            </a:r>
            <a:r>
              <a:rPr lang="de-DE" sz="2000" dirty="0"/>
              <a:t>: Art. 6 </a:t>
            </a:r>
            <a:r>
              <a:rPr lang="de-DE" sz="2000" dirty="0" smtClean="0"/>
              <a:t>Kein </a:t>
            </a:r>
            <a:r>
              <a:rPr lang="de-DE" sz="2000" dirty="0"/>
              <a:t>Erlaubnistatbestand für </a:t>
            </a:r>
            <a:r>
              <a:rPr lang="de-DE" sz="2000" dirty="0" smtClean="0"/>
              <a:t>Art.9-Daten</a:t>
            </a:r>
            <a:endParaRPr lang="de-DE" sz="2000" dirty="0"/>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Verbot mit Erlaubnisvorbehalt: </a:t>
            </a:r>
            <a:r>
              <a:rPr lang="de-DE" sz="2000" u="sng" dirty="0" smtClean="0">
                <a:solidFill>
                  <a:schemeClr val="bg1"/>
                </a:solidFill>
                <a:cs typeface="Arial" charset="0"/>
              </a:rPr>
              <a:t>Jede</a:t>
            </a:r>
            <a:r>
              <a:rPr lang="de-DE" sz="2000" dirty="0" smtClean="0">
                <a:solidFill>
                  <a:schemeClr val="bg1"/>
                </a:solidFill>
                <a:cs typeface="Arial" charset="0"/>
              </a:rPr>
              <a:t> Verarbeitung benötigt eine Genehmigung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58594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Forschung spielt zentrale Rolle in der EU (Vertrag über die Arbeitsweise der Europäischen Union)</a:t>
            </a:r>
          </a:p>
          <a:p>
            <a:pPr marL="531813" lvl="2" indent="-176213" defTabSz="914400">
              <a:lnSpc>
                <a:spcPct val="80000"/>
              </a:lnSpc>
              <a:spcBef>
                <a:spcPct val="25000"/>
              </a:spcBef>
              <a:buSzTx/>
              <a:buFont typeface="Arial" panose="020B0604020202020204" pitchFamily="34" charset="0"/>
              <a:buChar char="•"/>
            </a:pPr>
            <a:r>
              <a:rPr lang="de-DE" sz="1600" dirty="0">
                <a:latin typeface="Calibri" panose="020F0502020204030204" pitchFamily="34" charset="0"/>
              </a:rPr>
              <a:t>Vgl. Art. 179 Abs. 1 AEUV (Teil XIX „Forschung, technologische Entwicklung und Raumfahrt“):</a:t>
            </a:r>
            <a:br>
              <a:rPr lang="de-DE" sz="1600" dirty="0">
                <a:latin typeface="Calibri" panose="020F0502020204030204" pitchFamily="34" charset="0"/>
              </a:rPr>
            </a:br>
            <a:r>
              <a:rPr lang="de-DE" sz="1600" dirty="0">
                <a:latin typeface="Calibri" panose="020F0502020204030204" pitchFamily="34" charset="0"/>
              </a:rPr>
              <a:t>„Die Union hat zum Ziel, ihre wissenschaftlichen und technologischen Grundlagen dadurch zu stärken, dass ein europäischer Raum der Forschung geschaffen wird […]“</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DS-GVO trägt dem Gedanken Rechnung</a:t>
            </a:r>
          </a:p>
          <a:p>
            <a:pPr marL="531813" lvl="2" indent="-176213" defTabSz="914400">
              <a:lnSpc>
                <a:spcPct val="80000"/>
              </a:lnSpc>
              <a:spcBef>
                <a:spcPct val="25000"/>
              </a:spcBef>
              <a:buSzTx/>
              <a:buFont typeface="Arial" panose="020B0604020202020204" pitchFamily="34" charset="0"/>
              <a:buChar char="•"/>
            </a:pPr>
            <a:r>
              <a:rPr lang="de-DE" sz="1600" dirty="0">
                <a:latin typeface="Calibri" panose="020F0502020204030204" pitchFamily="34" charset="0"/>
              </a:rPr>
              <a:t>Zweckänderung „Forschung“ gemäß Art. 5 Abs. 1 lit. b DS-GVO grundsätzlich möglich</a:t>
            </a:r>
          </a:p>
          <a:p>
            <a:pPr marL="531813" lvl="2" indent="-176213" defTabSz="914400">
              <a:lnSpc>
                <a:spcPct val="80000"/>
              </a:lnSpc>
              <a:spcBef>
                <a:spcPct val="25000"/>
              </a:spcBef>
              <a:buSzTx/>
              <a:buFont typeface="Arial" panose="020B0604020202020204" pitchFamily="34" charset="0"/>
              <a:buChar char="•"/>
            </a:pPr>
            <a:r>
              <a:rPr lang="de-DE" sz="1600" dirty="0">
                <a:latin typeface="Calibri" panose="020F0502020204030204" pitchFamily="34" charset="0"/>
              </a:rPr>
              <a:t>Forschungsaktivitäten müssen im datenschutzrechtlichen Sinne ausgestaltet werden (Art. 89 Abs. 1 DS-GVO)</a:t>
            </a:r>
          </a:p>
          <a:p>
            <a:pPr marL="900113" lvl="3" indent="-176213" defTabSz="914400">
              <a:lnSpc>
                <a:spcPct val="80000"/>
              </a:lnSpc>
              <a:spcBef>
                <a:spcPct val="25000"/>
              </a:spcBef>
              <a:buSzTx/>
              <a:buFont typeface="Courier New" panose="02070309020205020404" pitchFamily="49" charset="0"/>
              <a:buChar char="o"/>
            </a:pPr>
            <a:r>
              <a:rPr lang="de-DE" sz="1400" dirty="0">
                <a:latin typeface="Calibri" panose="020F0502020204030204" pitchFamily="34" charset="0"/>
              </a:rPr>
              <a:t>Beachtung datenschutzrechtlicher Grundsätze, insb. Art. 5 DS-GVO</a:t>
            </a:r>
            <a:br>
              <a:rPr lang="de-DE" sz="1400" dirty="0">
                <a:latin typeface="Calibri" panose="020F0502020204030204" pitchFamily="34" charset="0"/>
              </a:rPr>
            </a:br>
            <a:r>
              <a:rPr lang="de-DE" sz="1400" dirty="0">
                <a:latin typeface="Calibri" panose="020F0502020204030204" pitchFamily="34" charset="0"/>
              </a:rPr>
              <a:t>(Transparenz, Zweckbindung, Datenminimierung, Speicherbegrenzung, Rechenschaftspflicht, …)</a:t>
            </a:r>
          </a:p>
          <a:p>
            <a:pPr marL="900113" lvl="3" indent="-176213" defTabSz="914400">
              <a:lnSpc>
                <a:spcPct val="80000"/>
              </a:lnSpc>
              <a:spcBef>
                <a:spcPct val="25000"/>
              </a:spcBef>
              <a:buSzTx/>
              <a:buFont typeface="Courier New" panose="02070309020205020404" pitchFamily="49" charset="0"/>
              <a:buChar char="o"/>
            </a:pPr>
            <a:r>
              <a:rPr lang="de-DE" sz="1400" dirty="0">
                <a:latin typeface="Calibri" panose="020F0502020204030204" pitchFamily="34" charset="0"/>
              </a:rPr>
              <a:t>Beachtung der Betroffenenrechte,</a:t>
            </a:r>
            <a:br>
              <a:rPr lang="de-DE" sz="1400" dirty="0">
                <a:latin typeface="Calibri" panose="020F0502020204030204" pitchFamily="34" charset="0"/>
              </a:rPr>
            </a:br>
            <a:r>
              <a:rPr lang="de-DE" sz="1400" dirty="0">
                <a:latin typeface="Calibri" panose="020F0502020204030204" pitchFamily="34" charset="0"/>
              </a:rPr>
              <a:t>insbesondere Informationspflichten (Erhebung, Zweckänderung) und Widerspruchsrecht (Art. 21 Abs. 6)</a:t>
            </a:r>
          </a:p>
          <a:p>
            <a:pPr marL="900113" lvl="3" indent="-176213" defTabSz="914400">
              <a:lnSpc>
                <a:spcPct val="80000"/>
              </a:lnSpc>
              <a:spcBef>
                <a:spcPct val="25000"/>
              </a:spcBef>
              <a:buSzTx/>
              <a:buFont typeface="Courier New" panose="02070309020205020404" pitchFamily="49" charset="0"/>
              <a:buChar char="o"/>
            </a:pPr>
            <a:r>
              <a:rPr lang="de-DE" sz="1400" dirty="0">
                <a:latin typeface="Calibri" panose="020F0502020204030204" pitchFamily="34" charset="0"/>
              </a:rPr>
              <a:t>DS-GVO Forschung nur bei Vorhandensein „geeigneter“ technischer und organisatorischer Maßnahmen</a:t>
            </a:r>
            <a:br>
              <a:rPr lang="de-DE" sz="1400" dirty="0">
                <a:latin typeface="Calibri" panose="020F0502020204030204" pitchFamily="34" charset="0"/>
              </a:rPr>
            </a:br>
            <a:r>
              <a:rPr lang="de-DE" sz="1400" dirty="0">
                <a:latin typeface="Calibri" panose="020F0502020204030204" pitchFamily="34" charset="0"/>
              </a:rPr>
              <a:t>(insbesondere Artt. 25, 30, 32)</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Forschung</a:t>
            </a:r>
            <a:r>
              <a:rPr lang="de-DE" sz="2000" dirty="0" smtClean="0">
                <a:solidFill>
                  <a:schemeClr val="bg1"/>
                </a:solidFill>
                <a:cs typeface="Arial" charset="0"/>
              </a:rPr>
              <a:t>: Privilegierte </a:t>
            </a:r>
            <a:r>
              <a:rPr lang="de-DE" sz="2000" dirty="0">
                <a:solidFill>
                  <a:schemeClr val="bg1"/>
                </a:solidFill>
                <a:cs typeface="Arial" charset="0"/>
              </a:rPr>
              <a:t>Verarbeitung</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153296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defTabSz="914400">
              <a:lnSpc>
                <a:spcPct val="80000"/>
              </a:lnSpc>
              <a:spcBef>
                <a:spcPct val="25000"/>
              </a:spcBef>
              <a:buSzTx/>
            </a:pPr>
            <a:r>
              <a:rPr lang="de-DE" sz="2000" dirty="0">
                <a:latin typeface="Calibri" panose="020F0502020204030204" pitchFamily="34" charset="0"/>
              </a:rPr>
              <a:t>Art. 9 Abs. 2 lit. j DS-GVO:</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die Verarbeitung ist auf der Grundlage</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des Unionsrechts oder des Rechts eines Mitgliedstaats, </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das in angemessenem Verhältnis zu dem verfolgten Ziel steht, </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den </a:t>
            </a:r>
            <a:r>
              <a:rPr lang="de-DE" sz="2000" dirty="0"/>
              <a:t>Wesensgehalt des Rechts auf Datenschutz </a:t>
            </a:r>
            <a:r>
              <a:rPr lang="de-DE" sz="2000" dirty="0">
                <a:latin typeface="Calibri" panose="020F0502020204030204" pitchFamily="34" charset="0"/>
              </a:rPr>
              <a:t>wahrt und </a:t>
            </a:r>
          </a:p>
          <a:p>
            <a:pPr marL="344488" lvl="1" indent="-342900" defTabSz="914400">
              <a:lnSpc>
                <a:spcPct val="80000"/>
              </a:lnSpc>
              <a:spcBef>
                <a:spcPct val="25000"/>
              </a:spcBef>
              <a:buSzTx/>
              <a:buFont typeface="Symbol" panose="05050102010706020507" pitchFamily="18" charset="2"/>
              <a:buChar char="-"/>
            </a:pPr>
            <a:r>
              <a:rPr lang="de-DE" sz="2000" dirty="0"/>
              <a:t>angemessene</a:t>
            </a:r>
            <a:r>
              <a:rPr lang="de-DE" sz="2000" dirty="0">
                <a:latin typeface="Calibri" panose="020F0502020204030204" pitchFamily="34" charset="0"/>
              </a:rPr>
              <a:t> und </a:t>
            </a:r>
            <a:r>
              <a:rPr lang="de-DE" sz="2000" dirty="0"/>
              <a:t>spezifische Maßnahmen </a:t>
            </a:r>
            <a:r>
              <a:rPr lang="de-DE" sz="2000" dirty="0">
                <a:latin typeface="Calibri" panose="020F0502020204030204" pitchFamily="34" charset="0"/>
              </a:rPr>
              <a:t>zur Wahrung der Grundrechte und Interessen der betroffenen Person vorsieht […]</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(siehe auch ErwGr. 156</a:t>
            </a:r>
            <a:r>
              <a:rPr lang="de-DE" sz="2000" dirty="0" smtClean="0">
                <a:latin typeface="Calibri" panose="020F0502020204030204" pitchFamily="34" charset="0"/>
              </a:rPr>
              <a:t>)</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Forschung</a:t>
            </a:r>
            <a:r>
              <a:rPr lang="de-DE" sz="2000" dirty="0" smtClean="0">
                <a:solidFill>
                  <a:schemeClr val="bg1"/>
                </a:solidFill>
                <a:cs typeface="Arial" charset="0"/>
              </a:rPr>
              <a:t>: Privilegierte </a:t>
            </a:r>
            <a:r>
              <a:rPr lang="de-DE" sz="2000" dirty="0">
                <a:solidFill>
                  <a:schemeClr val="bg1"/>
                </a:solidFill>
                <a:cs typeface="Arial" charset="0"/>
              </a:rPr>
              <a:t>Verarbeitung</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72083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5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Mitgliedstaaten </a:t>
            </a:r>
            <a:r>
              <a:rPr lang="de-DE" sz="2000" dirty="0">
                <a:latin typeface="Calibri" panose="020F0502020204030204" pitchFamily="34" charset="0"/>
              </a:rPr>
              <a:t>müssen nationale Regelungen erlassen, welche den Anforderungen der DS-GVO genügen</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Mögliche Regelungen in </a:t>
            </a:r>
            <a:r>
              <a:rPr lang="de-DE" sz="2000" dirty="0" smtClean="0">
                <a:latin typeface="Calibri" panose="020F0502020204030204" pitchFamily="34" charset="0"/>
              </a:rPr>
              <a:t>Deutschland z.B.</a:t>
            </a:r>
            <a:endParaRPr lang="de-DE" sz="2000" dirty="0">
              <a:latin typeface="Calibri" panose="020F0502020204030204" pitchFamily="34" charset="0"/>
            </a:endParaRPr>
          </a:p>
          <a:p>
            <a:pPr marL="720725" lvl="2" indent="-261938" defTabSz="914400">
              <a:lnSpc>
                <a:spcPct val="80000"/>
              </a:lnSpc>
              <a:spcBef>
                <a:spcPct val="25000"/>
              </a:spcBef>
              <a:buSzTx/>
              <a:buFont typeface="Arial" panose="020B0604020202020204" pitchFamily="34" charset="0"/>
              <a:buChar char="•"/>
            </a:pPr>
            <a:r>
              <a:rPr lang="de-DE" sz="2000" dirty="0">
                <a:latin typeface="Calibri" panose="020F0502020204030204" pitchFamily="34" charset="0"/>
              </a:rPr>
              <a:t>Klinische Prüfung (AMG, MPG)</a:t>
            </a:r>
          </a:p>
          <a:p>
            <a:pPr marL="720725" lvl="2" indent="-261938">
              <a:lnSpc>
                <a:spcPct val="80000"/>
              </a:lnSpc>
              <a:spcBef>
                <a:spcPct val="25000"/>
              </a:spcBef>
              <a:buFont typeface="Arial" panose="020B0604020202020204" pitchFamily="34" charset="0"/>
              <a:buChar char="•"/>
            </a:pPr>
            <a:r>
              <a:rPr lang="de-DE" sz="2000" dirty="0">
                <a:latin typeface="Calibri" panose="020F0502020204030204" pitchFamily="34" charset="0"/>
              </a:rPr>
              <a:t>Radioaktive Stoffe, ionisierende Strahlung, </a:t>
            </a:r>
            <a:br>
              <a:rPr lang="de-DE" sz="2000" dirty="0">
                <a:latin typeface="Calibri" panose="020F0502020204030204" pitchFamily="34" charset="0"/>
              </a:rPr>
            </a:br>
            <a:r>
              <a:rPr lang="de-DE" sz="2000" dirty="0">
                <a:latin typeface="Calibri" panose="020F0502020204030204" pitchFamily="34" charset="0"/>
              </a:rPr>
              <a:t>Röntgenstrahlung (</a:t>
            </a:r>
            <a:r>
              <a:rPr lang="de-DE" sz="2000" dirty="0" err="1" smtClean="0">
                <a:latin typeface="Calibri" panose="020F0502020204030204" pitchFamily="34" charset="0"/>
              </a:rPr>
              <a:t>StrlSchG</a:t>
            </a:r>
            <a:r>
              <a:rPr lang="de-DE" sz="2000" dirty="0" smtClean="0">
                <a:latin typeface="Calibri" panose="020F0502020204030204" pitchFamily="34" charset="0"/>
              </a:rPr>
              <a:t>, StrlSchV)</a:t>
            </a:r>
            <a:endParaRPr lang="de-DE" sz="2000" dirty="0">
              <a:latin typeface="Calibri" panose="020F0502020204030204" pitchFamily="34" charset="0"/>
            </a:endParaRPr>
          </a:p>
          <a:p>
            <a:pPr marL="720725" lvl="2" indent="-261938" defTabSz="914400">
              <a:lnSpc>
                <a:spcPct val="80000"/>
              </a:lnSpc>
              <a:spcBef>
                <a:spcPct val="25000"/>
              </a:spcBef>
              <a:buSzTx/>
              <a:buFont typeface="Arial" panose="020B0604020202020204" pitchFamily="34" charset="0"/>
              <a:buChar char="•"/>
            </a:pPr>
            <a:r>
              <a:rPr lang="de-DE" sz="2000" dirty="0">
                <a:latin typeface="Calibri" panose="020F0502020204030204" pitchFamily="34" charset="0"/>
              </a:rPr>
              <a:t>Sozialleistungen (SGB V, SGB X, SGB XI</a:t>
            </a:r>
            <a:r>
              <a:rPr lang="de-DE" sz="2000" dirty="0" smtClean="0">
                <a:latin typeface="Calibri" panose="020F0502020204030204" pitchFamily="34" charset="0"/>
              </a:rPr>
              <a:t>)</a:t>
            </a:r>
          </a:p>
          <a:p>
            <a:pPr marL="720725" lvl="2" indent="-261938">
              <a:lnSpc>
                <a:spcPct val="80000"/>
              </a:lnSpc>
              <a:spcBef>
                <a:spcPct val="25000"/>
              </a:spcBef>
              <a:buFont typeface="Arial" panose="020B0604020202020204" pitchFamily="34" charset="0"/>
              <a:buChar char="•"/>
            </a:pPr>
            <a:r>
              <a:rPr lang="de-DE" sz="2000" dirty="0" smtClean="0">
                <a:latin typeface="Calibri" panose="020F0502020204030204" pitchFamily="34" charset="0"/>
              </a:rPr>
              <a:t>Gendiagnostikgesetz</a:t>
            </a:r>
            <a:endParaRPr lang="de-DE" sz="2000" dirty="0">
              <a:latin typeface="Calibri" panose="020F0502020204030204" pitchFamily="34" charset="0"/>
            </a:endParaRPr>
          </a:p>
          <a:p>
            <a:pPr marL="720725" lvl="2" indent="-261938">
              <a:lnSpc>
                <a:spcPct val="80000"/>
              </a:lnSpc>
              <a:spcBef>
                <a:spcPct val="25000"/>
              </a:spcBef>
              <a:buFont typeface="Arial" panose="020B0604020202020204" pitchFamily="34" charset="0"/>
              <a:buChar char="•"/>
            </a:pPr>
            <a:r>
              <a:rPr lang="de-DE" sz="2000" dirty="0">
                <a:latin typeface="Calibri" panose="020F0502020204030204" pitchFamily="34" charset="0"/>
              </a:rPr>
              <a:t>Krankenhausgesetze der Länder</a:t>
            </a:r>
          </a:p>
          <a:p>
            <a:pPr marL="720725" lvl="2" indent="-261938">
              <a:lnSpc>
                <a:spcPct val="80000"/>
              </a:lnSpc>
              <a:spcBef>
                <a:spcPct val="25000"/>
              </a:spcBef>
              <a:buFont typeface="Arial" panose="020B0604020202020204" pitchFamily="34" charset="0"/>
              <a:buChar char="•"/>
            </a:pPr>
            <a:r>
              <a:rPr lang="de-DE" sz="2000" dirty="0" smtClean="0">
                <a:latin typeface="Calibri" panose="020F0502020204030204" pitchFamily="34" charset="0"/>
              </a:rPr>
              <a:t>Krebsregistergesetze</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Forschung</a:t>
            </a:r>
            <a:r>
              <a:rPr lang="de-DE" sz="2000" dirty="0" smtClean="0">
                <a:solidFill>
                  <a:schemeClr val="bg1"/>
                </a:solidFill>
                <a:cs typeface="Arial" charset="0"/>
              </a:rPr>
              <a:t>: Privilegierte </a:t>
            </a:r>
            <a:r>
              <a:rPr lang="de-DE" sz="2000" dirty="0">
                <a:solidFill>
                  <a:schemeClr val="bg1"/>
                </a:solidFill>
                <a:cs typeface="Arial" charset="0"/>
              </a:rPr>
              <a:t>Verarbeitung</a:t>
            </a:r>
          </a:p>
        </p:txBody>
      </p:sp>
      <p:sp>
        <p:nvSpPr>
          <p:cNvPr id="10"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274802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7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Art. 9 Abs. 4 DS-GVO: Öffnungsklausel, welche den Mitgliedsstaaten erlaubt, „zusätzliche Bedingungen, einschließlich Beschränkungen“ einzuführen oder aufrechtzuerhalten</a:t>
            </a:r>
          </a:p>
          <a:p>
            <a:pPr marL="344488" lvl="1" indent="-34290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 27 BDSG n.F. adressiert diese Öffnungsklausel und erlaubt Forschung, vorausgesetzt</a:t>
            </a:r>
          </a:p>
          <a:p>
            <a:pPr marL="720725" lvl="2" indent="-261938" defTabSz="914400">
              <a:lnSpc>
                <a:spcPct val="85000"/>
              </a:lnSpc>
              <a:spcBef>
                <a:spcPct val="25000"/>
              </a:spcBef>
              <a:buSzTx/>
              <a:buFont typeface="+mj-lt"/>
              <a:buAutoNum type="alphaLcParenR"/>
            </a:pPr>
            <a:r>
              <a:rPr lang="de-DE" sz="1600" dirty="0">
                <a:latin typeface="Calibri" panose="020F0502020204030204" pitchFamily="34" charset="0"/>
              </a:rPr>
              <a:t>Verarbeitung ist zu diesen Zwecken erforderlich ist</a:t>
            </a:r>
          </a:p>
          <a:p>
            <a:pPr marL="720725" lvl="2" indent="-261938" defTabSz="914400">
              <a:lnSpc>
                <a:spcPct val="85000"/>
              </a:lnSpc>
              <a:spcBef>
                <a:spcPct val="25000"/>
              </a:spcBef>
              <a:buSzTx/>
              <a:buFont typeface="+mj-lt"/>
              <a:buAutoNum type="alphaLcParenR"/>
            </a:pPr>
            <a:r>
              <a:rPr lang="de-DE" sz="1600" dirty="0">
                <a:latin typeface="Calibri" panose="020F0502020204030204" pitchFamily="34" charset="0"/>
              </a:rPr>
              <a:t>Interessen des Verantwortlichen an der Verarbeitung überwiegen Interessen der betroffenen Person erheblich</a:t>
            </a:r>
          </a:p>
          <a:p>
            <a:pPr marL="987425" lvl="3" indent="-161925" defTabSz="914400">
              <a:lnSpc>
                <a:spcPct val="85000"/>
              </a:lnSpc>
              <a:spcBef>
                <a:spcPct val="25000"/>
              </a:spcBef>
              <a:buSzTx/>
              <a:buFont typeface="Arial" panose="020B0604020202020204" pitchFamily="34" charset="0"/>
              <a:buChar char="•"/>
            </a:pPr>
            <a:r>
              <a:rPr lang="de-DE" sz="1600" dirty="0">
                <a:latin typeface="Calibri" panose="020F0502020204030204" pitchFamily="34" charset="0"/>
              </a:rPr>
              <a:t>Cave: Interessen müssen erheblich überwiegen</a:t>
            </a:r>
          </a:p>
          <a:p>
            <a:pPr marL="987425" lvl="3" indent="-161925" defTabSz="914400">
              <a:lnSpc>
                <a:spcPct val="85000"/>
              </a:lnSpc>
              <a:spcBef>
                <a:spcPct val="25000"/>
              </a:spcBef>
              <a:buSzTx/>
              <a:buFont typeface="Arial" panose="020B0604020202020204" pitchFamily="34" charset="0"/>
              <a:buChar char="•"/>
            </a:pPr>
            <a:r>
              <a:rPr lang="de-DE" sz="1600" dirty="0">
                <a:latin typeface="Calibri" panose="020F0502020204030204" pitchFamily="34" charset="0"/>
              </a:rPr>
              <a:t>Nutzen für die Allgemeinheit, der sich aus der praktischen Anwendung des Forschungsergebnisses ergeben kann, </a:t>
            </a:r>
            <a:r>
              <a:rPr lang="de-DE" sz="1600" dirty="0" smtClean="0">
                <a:latin typeface="Calibri" panose="020F0502020204030204" pitchFamily="34" charset="0"/>
              </a:rPr>
              <a:t>berücksichtigen</a:t>
            </a:r>
          </a:p>
          <a:p>
            <a:pPr marL="720725" lvl="2" indent="-261938" defTabSz="914400">
              <a:lnSpc>
                <a:spcPct val="85000"/>
              </a:lnSpc>
              <a:spcBef>
                <a:spcPct val="25000"/>
              </a:spcBef>
              <a:buSzTx/>
              <a:buFont typeface="+mj-lt"/>
              <a:buAutoNum type="alphaLcParenR"/>
            </a:pPr>
            <a:r>
              <a:rPr lang="de-DE" sz="1600" dirty="0" smtClean="0">
                <a:latin typeface="Calibri" panose="020F0502020204030204" pitchFamily="34" charset="0"/>
              </a:rPr>
              <a:t>Maßnahmen </a:t>
            </a:r>
            <a:r>
              <a:rPr lang="de-DE" sz="1600" dirty="0">
                <a:latin typeface="Calibri" panose="020F0502020204030204" pitchFamily="34" charset="0"/>
              </a:rPr>
              <a:t>zur Wahrung der Interessen der betroffenen Person wurden getroffen</a:t>
            </a:r>
          </a:p>
          <a:p>
            <a:pPr marL="1076325" lvl="3" indent="-161925" defTabSz="914400">
              <a:lnSpc>
                <a:spcPct val="85000"/>
              </a:lnSpc>
              <a:spcBef>
                <a:spcPct val="25000"/>
              </a:spcBef>
              <a:buSzTx/>
              <a:buFont typeface="Arial" panose="020B0604020202020204" pitchFamily="34" charset="0"/>
              <a:buChar char="•"/>
            </a:pPr>
            <a:r>
              <a:rPr lang="de-DE" sz="1600" dirty="0">
                <a:latin typeface="Calibri" panose="020F0502020204030204" pitchFamily="34" charset="0"/>
              </a:rPr>
              <a:t>Insbesondere Maßnahmen nach § 22 Abs. 2 S. 2 BDSG n.F</a:t>
            </a:r>
            <a:r>
              <a:rPr lang="de-DE" sz="1600" dirty="0" smtClean="0">
                <a:latin typeface="Calibri" panose="020F0502020204030204" pitchFamily="34" charset="0"/>
              </a:rPr>
              <a:t>.</a:t>
            </a:r>
            <a:endParaRPr lang="de-DE" sz="16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Nationale Erlaubnistatbestände</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130410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99"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400" dirty="0" smtClean="0">
                <a:latin typeface="Calibri" panose="020F0502020204030204" pitchFamily="34" charset="0"/>
              </a:rPr>
              <a:t>Privilegierung </a:t>
            </a:r>
            <a:r>
              <a:rPr lang="de-DE" sz="2400" dirty="0">
                <a:latin typeface="Calibri" panose="020F0502020204030204" pitchFamily="34" charset="0"/>
              </a:rPr>
              <a:t>Eigenforschung</a:t>
            </a:r>
          </a:p>
          <a:p>
            <a:pPr marL="801688" lvl="2" indent="-342900" defTabSz="914400">
              <a:lnSpc>
                <a:spcPct val="80000"/>
              </a:lnSpc>
              <a:spcBef>
                <a:spcPct val="25000"/>
              </a:spcBef>
              <a:buSzTx/>
              <a:buFont typeface="Arial" panose="020B0604020202020204" pitchFamily="34" charset="0"/>
              <a:buChar char="•"/>
            </a:pPr>
            <a:r>
              <a:rPr lang="de-DE" sz="2000" dirty="0">
                <a:latin typeface="Calibri" panose="020F0502020204030204" pitchFamily="34" charset="0"/>
              </a:rPr>
              <a:t>Grundgedanke: zwar Zweckänderung, aber keine (weitere) Offenbarung der Patientendaten an nicht an der Behandlung Beteiligte</a:t>
            </a:r>
          </a:p>
          <a:p>
            <a:pPr marL="801688" lvl="2" indent="-342900" defTabSz="914400">
              <a:lnSpc>
                <a:spcPct val="80000"/>
              </a:lnSpc>
              <a:spcBef>
                <a:spcPct val="25000"/>
              </a:spcBef>
              <a:buSzTx/>
              <a:buFont typeface="Arial" panose="020B0604020202020204" pitchFamily="34" charset="0"/>
              <a:buChar char="•"/>
            </a:pPr>
            <a:r>
              <a:rPr lang="de-DE" sz="2000" dirty="0">
                <a:latin typeface="Calibri" panose="020F0502020204030204" pitchFamily="34" charset="0"/>
              </a:rPr>
              <a:t>Daher Eigenforschung ohne Einwilligung durch Landeskrankenhausgesetze abgedeckt</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Privilegierung Eigenforschung</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191220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2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66700" lvl="1" indent="-265113" defTabSz="914400">
              <a:lnSpc>
                <a:spcPct val="80000"/>
              </a:lnSpc>
              <a:spcBef>
                <a:spcPct val="25000"/>
              </a:spcBef>
              <a:buSzTx/>
              <a:buFont typeface="Symbol" panose="05050102010706020507" pitchFamily="18" charset="2"/>
              <a:buChar char="-"/>
            </a:pPr>
            <a:r>
              <a:rPr lang="de-DE" dirty="0">
                <a:latin typeface="Calibri" panose="020F0502020204030204" pitchFamily="34" charset="0"/>
              </a:rPr>
              <a:t>Nutzung von Patientendaten zur Forschung: Zweckänderung?</a:t>
            </a:r>
          </a:p>
          <a:p>
            <a:pPr marL="266700" lvl="1" indent="-265113" defTabSz="914400">
              <a:lnSpc>
                <a:spcPct val="80000"/>
              </a:lnSpc>
              <a:spcBef>
                <a:spcPct val="25000"/>
              </a:spcBef>
              <a:buSzTx/>
              <a:buFont typeface="Symbol" panose="05050102010706020507" pitchFamily="18" charset="2"/>
              <a:buChar char="-"/>
            </a:pPr>
            <a:r>
              <a:rPr lang="de-DE" dirty="0">
                <a:latin typeface="Calibri" panose="020F0502020204030204" pitchFamily="34" charset="0"/>
              </a:rPr>
              <a:t>Art. 5 Abs. 1 lit. b DS-GVO:</a:t>
            </a:r>
          </a:p>
          <a:p>
            <a:pPr marL="458788" lvl="2" defTabSz="914400">
              <a:lnSpc>
                <a:spcPct val="80000"/>
              </a:lnSpc>
              <a:spcBef>
                <a:spcPct val="25000"/>
              </a:spcBef>
              <a:buSzTx/>
            </a:pPr>
            <a:r>
              <a:rPr lang="de-DE" dirty="0">
                <a:latin typeface="Calibri" panose="020F0502020204030204" pitchFamily="34" charset="0"/>
              </a:rPr>
              <a:t>„eine Weiterverarbeitung für im öffentlichen Interesse liegende Archivzwecke, für wissenschaftliche oder historische Forschungszwecke oder für statistische Zwecke gilt gemäß Art. 89 Abs. 1 DS-GVO nicht als unvereinbar mit den ursprünglichen Zwecken“</a:t>
            </a:r>
          </a:p>
          <a:p>
            <a:pPr marL="266700" lvl="1" indent="-265113" defTabSz="914400">
              <a:lnSpc>
                <a:spcPct val="80000"/>
              </a:lnSpc>
              <a:spcBef>
                <a:spcPct val="25000"/>
              </a:spcBef>
              <a:buSzTx/>
              <a:buFont typeface="Symbol" panose="05050102010706020507" pitchFamily="18" charset="2"/>
              <a:buChar char="-"/>
            </a:pPr>
            <a:r>
              <a:rPr lang="de-DE" dirty="0">
                <a:latin typeface="Calibri" panose="020F0502020204030204" pitchFamily="34" charset="0"/>
              </a:rPr>
              <a:t>Zweckänderung ja, jedoch sind „alte“ und „neue“ Zweck miteinander vereinbar (Stichwort: „Zweckkompatibel“)</a:t>
            </a:r>
          </a:p>
          <a:p>
            <a:pPr marL="266700" lvl="1" indent="-265113" defTabSz="914400">
              <a:lnSpc>
                <a:spcPct val="80000"/>
              </a:lnSpc>
              <a:spcBef>
                <a:spcPct val="25000"/>
              </a:spcBef>
              <a:buSzTx/>
              <a:buFont typeface="Symbol" panose="05050102010706020507" pitchFamily="18" charset="2"/>
              <a:buChar char="-"/>
            </a:pPr>
            <a:r>
              <a:rPr lang="de-DE" dirty="0">
                <a:latin typeface="Calibri" panose="020F0502020204030204" pitchFamily="34" charset="0"/>
              </a:rPr>
              <a:t>Unter Voraussetzungen von Art. 89 Abs. 1 DS-GVO i. V. m. § 27 BDSG n.F.</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Daten der Routineversorgung können grundsätzlich für wissenschaftliche Forschungsvorhaben genutzt werden</a:t>
            </a:r>
            <a:br>
              <a:rPr lang="de-DE" dirty="0">
                <a:latin typeface="Calibri" panose="020F0502020204030204" pitchFamily="34" charset="0"/>
              </a:rPr>
            </a:br>
            <a:r>
              <a:rPr lang="de-DE" dirty="0">
                <a:latin typeface="Calibri" panose="020F0502020204030204" pitchFamily="34" charset="0"/>
              </a:rPr>
              <a:t>(wenn ein Erlaubnistatbestand vorliegt)</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Zweckanpassung</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Erlaubnistatbestände</a:t>
            </a:r>
          </a:p>
        </p:txBody>
      </p:sp>
    </p:spTree>
    <p:extLst>
      <p:ext uri="{BB962C8B-B14F-4D97-AF65-F5344CB8AC3E}">
        <p14:creationId xmlns:p14="http://schemas.microsoft.com/office/powerpoint/2010/main" val="2746019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2" name="think-cell Folie" r:id="rId8" imgW="360" imgH="360" progId="">
                  <p:embed/>
                </p:oleObj>
              </mc:Choice>
              <mc:Fallback>
                <p:oleObj name="think-cell Foli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a:lnSpc>
                <a:spcPct val="90000"/>
              </a:lnSpc>
              <a:spcBef>
                <a:spcPct val="25000"/>
              </a:spcBef>
              <a:buFont typeface="Symbol" panose="05050102010706020507" pitchFamily="18" charset="2"/>
              <a:buChar char="-"/>
            </a:pPr>
            <a:r>
              <a:rPr lang="de-DE" sz="2000" dirty="0">
                <a:latin typeface="Calibri" panose="020F0502020204030204" pitchFamily="34" charset="0"/>
              </a:rPr>
              <a:t>Begriffsbestimmungen</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Grundsätzliche Vorüberlegungen</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Erlaubnistatbestand Forschung</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Arten der Kooperation aus datenschutzrechtlicher Sicht</a:t>
            </a:r>
          </a:p>
          <a:p>
            <a:pPr marL="801688" lvl="2" indent="-342900">
              <a:lnSpc>
                <a:spcPct val="90000"/>
              </a:lnSpc>
              <a:spcBef>
                <a:spcPct val="25000"/>
              </a:spcBef>
              <a:buFont typeface="Arial" panose="020B0604020202020204" pitchFamily="34" charset="0"/>
              <a:buChar char="•"/>
            </a:pPr>
            <a:r>
              <a:rPr lang="de-DE" sz="2000" dirty="0" smtClean="0">
                <a:latin typeface="Calibri" panose="020F0502020204030204" pitchFamily="34" charset="0"/>
              </a:rPr>
              <a:t>Auftragsverarbeitung (sehr kurz)</a:t>
            </a:r>
          </a:p>
          <a:p>
            <a:pPr marL="801688" lvl="2" indent="-342900">
              <a:lnSpc>
                <a:spcPct val="90000"/>
              </a:lnSpc>
              <a:spcBef>
                <a:spcPct val="25000"/>
              </a:spcBef>
              <a:buFont typeface="Arial" panose="020B0604020202020204" pitchFamily="34" charset="0"/>
              <a:buChar char="•"/>
            </a:pPr>
            <a:r>
              <a:rPr lang="de-DE" sz="2000" dirty="0" smtClean="0">
                <a:latin typeface="Calibri" panose="020F0502020204030204" pitchFamily="34" charset="0"/>
              </a:rPr>
              <a:t>Gemeinsame Verarbeitung gemäß Art. 26 DS-GVO</a:t>
            </a:r>
          </a:p>
          <a:p>
            <a:pPr marL="287338" lvl="1" indent="-285750">
              <a:lnSpc>
                <a:spcPct val="90000"/>
              </a:lnSpc>
              <a:spcBef>
                <a:spcPct val="25000"/>
              </a:spcBef>
              <a:buFont typeface="Symbol" panose="05050102010706020507" pitchFamily="18" charset="2"/>
              <a:buChar char="-"/>
            </a:pPr>
            <a:r>
              <a:rPr lang="de-DE" sz="2000" dirty="0">
                <a:latin typeface="Calibri" panose="020F0502020204030204" pitchFamily="34" charset="0"/>
              </a:rPr>
              <a:t>„Handel“ mit </a:t>
            </a:r>
            <a:r>
              <a:rPr lang="de-DE" sz="2000" dirty="0" smtClean="0">
                <a:latin typeface="Calibri" panose="020F0502020204030204" pitchFamily="34" charset="0"/>
              </a:rPr>
              <a:t>Daten: Daten kaufen</a:t>
            </a:r>
            <a:endParaRPr lang="de-DE" sz="2000" dirty="0">
              <a:latin typeface="Calibri" panose="020F0502020204030204" pitchFamily="34" charset="0"/>
            </a:endParaRP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Sekundärnutzung von Daten für Forschung: Zweckkompatibel aber Zweckänderung</a:t>
            </a:r>
          </a:p>
          <a:p>
            <a:pPr marL="801688" lvl="2" indent="-342900">
              <a:lnSpc>
                <a:spcPct val="90000"/>
              </a:lnSpc>
              <a:spcBef>
                <a:spcPct val="25000"/>
              </a:spcBef>
              <a:buFont typeface="Arial" panose="020B0604020202020204" pitchFamily="34" charset="0"/>
              <a:buChar char="•"/>
            </a:pPr>
            <a:r>
              <a:rPr lang="de-DE" sz="2000" dirty="0" smtClean="0">
                <a:latin typeface="Calibri" panose="020F0502020204030204" pitchFamily="34" charset="0"/>
              </a:rPr>
              <a:t>Nachweis „überwiegendes Interesse“</a:t>
            </a:r>
          </a:p>
          <a:p>
            <a:pPr marL="287338" lvl="1" indent="-285750">
              <a:lnSpc>
                <a:spcPct val="90000"/>
              </a:lnSpc>
              <a:spcBef>
                <a:spcPct val="25000"/>
              </a:spcBef>
              <a:buFont typeface="Symbol" panose="05050102010706020507" pitchFamily="18" charset="2"/>
              <a:buChar char="-"/>
            </a:pPr>
            <a:r>
              <a:rPr lang="de-DE" sz="2000" dirty="0">
                <a:latin typeface="Calibri" panose="020F0502020204030204" pitchFamily="34" charset="0"/>
              </a:rPr>
              <a:t>Sanktionen</a:t>
            </a:r>
          </a:p>
        </p:txBody>
      </p:sp>
      <p:sp>
        <p:nvSpPr>
          <p:cNvPr id="74754" name="Rectangle 2"/>
          <p:cNvSpPr>
            <a:spLocks noGrp="1"/>
          </p:cNvSpPr>
          <p:nvPr>
            <p:ph type="title"/>
            <p:custDataLst>
              <p:tags r:id="rId4"/>
            </p:custDataLst>
          </p:nvPr>
        </p:nvSpPr>
        <p:spPr>
          <a:xfrm>
            <a:off x="304800" y="333375"/>
            <a:ext cx="8496300" cy="427040"/>
          </a:xfrm>
        </p:spPr>
        <p:txBody>
          <a:bodyPr>
            <a:normAutofit fontScale="90000"/>
          </a:bodyPr>
          <a:lstStyle/>
          <a:p>
            <a:r>
              <a:rPr dirty="0" smtClean="0"/>
              <a:t>Agenda</a:t>
            </a:r>
            <a:endParaRPr dirty="0" smtClean="0">
              <a:latin typeface="Cambria" panose="02040503050406030204" pitchFamily="18" charset="0"/>
            </a:endParaRPr>
          </a:p>
        </p:txBody>
      </p:sp>
      <p:sp>
        <p:nvSpPr>
          <p:cNvPr id="74756" name="Rectangle 4"/>
          <p:cNvSpPr>
            <a:spLocks noChangeArrowheads="1"/>
          </p:cNvSpPr>
          <p:nvPr>
            <p:custDataLst>
              <p:tags r:id="rId5"/>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Was möchte ich vorstellen?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406430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latin typeface="Calibri" panose="020F0502020204030204" pitchFamily="34" charset="0"/>
              </a:rPr>
              <a:t>Arten der Kooperation aus datenschutzrechtlicher Sicht</a:t>
            </a:r>
          </a:p>
        </p:txBody>
      </p:sp>
    </p:spTree>
    <p:extLst>
      <p:ext uri="{BB962C8B-B14F-4D97-AF65-F5344CB8AC3E}">
        <p14:creationId xmlns:p14="http://schemas.microsoft.com/office/powerpoint/2010/main" val="138257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p:nvPr>
        </p:nvSpPr>
        <p:spPr>
          <a:xfrm>
            <a:off x="457200" y="44624"/>
            <a:ext cx="6203032" cy="1143000"/>
          </a:xfrm>
        </p:spPr>
        <p:txBody>
          <a:bodyPr>
            <a:noAutofit/>
          </a:bodyPr>
          <a:lstStyle/>
          <a:p>
            <a:r>
              <a:rPr lang="de-DE" sz="3600" dirty="0" smtClean="0"/>
              <a:t>Arten von Kooperationen</a:t>
            </a:r>
            <a:endParaRPr lang="de-DE" sz="3600" dirty="0">
              <a:latin typeface="Cambria" panose="02040503050406030204" pitchFamily="18" charset="0"/>
            </a:endParaRPr>
          </a:p>
        </p:txBody>
      </p:sp>
      <p:graphicFrame>
        <p:nvGraphicFramePr>
          <p:cNvPr id="2" name="Inhaltsplatzhalter 1"/>
          <p:cNvGraphicFramePr>
            <a:graphicFrameLocks noGrp="1"/>
          </p:cNvGraphicFramePr>
          <p:nvPr>
            <p:ph idx="4294967295"/>
            <p:extLst>
              <p:ext uri="{D42A27DB-BD31-4B8C-83A1-F6EECF244321}">
                <p14:modId xmlns:p14="http://schemas.microsoft.com/office/powerpoint/2010/main" val="3015297909"/>
              </p:ext>
            </p:extLst>
          </p:nvPr>
        </p:nvGraphicFramePr>
        <p:xfrm>
          <a:off x="335766" y="1303338"/>
          <a:ext cx="8628722" cy="4791448"/>
        </p:xfrm>
        <a:graphic>
          <a:graphicData uri="http://schemas.openxmlformats.org/drawingml/2006/table">
            <a:tbl>
              <a:tblPr firstRow="1" bandRow="1">
                <a:tableStyleId>{073A0DAA-6AF3-43AB-8588-CEC1D06C72B9}</a:tableStyleId>
              </a:tblPr>
              <a:tblGrid>
                <a:gridCol w="1478388"/>
                <a:gridCol w="2046774"/>
                <a:gridCol w="2439264"/>
                <a:gridCol w="2664296"/>
              </a:tblGrid>
              <a:tr h="392462">
                <a:tc>
                  <a:txBody>
                    <a:bodyPr/>
                    <a:lstStyle/>
                    <a:p>
                      <a:endParaRPr lang="de-DE" sz="1700" dirty="0"/>
                    </a:p>
                  </a:txBody>
                  <a:tcPr marL="72567" marR="72567" marT="48386" marB="48386"/>
                </a:tc>
                <a:tc>
                  <a:txBody>
                    <a:bodyPr/>
                    <a:lstStyle/>
                    <a:p>
                      <a:pPr algn="ctr"/>
                      <a:r>
                        <a:rPr lang="de-DE" sz="1700" dirty="0" smtClean="0"/>
                        <a:t>Auftragsverarbeitung</a:t>
                      </a:r>
                      <a:endParaRPr lang="de-DE" sz="1700" dirty="0"/>
                    </a:p>
                  </a:txBody>
                  <a:tcPr marL="72567" marR="72567" marT="48386" marB="48386" anchor="ctr"/>
                </a:tc>
                <a:tc>
                  <a:txBody>
                    <a:bodyPr/>
                    <a:lstStyle/>
                    <a:p>
                      <a:pPr algn="ctr"/>
                      <a:r>
                        <a:rPr lang="de-DE" sz="1700" dirty="0" smtClean="0"/>
                        <a:t>Gemeinsame Verarbeitung</a:t>
                      </a:r>
                      <a:endParaRPr lang="de-DE" sz="1700" dirty="0"/>
                    </a:p>
                  </a:txBody>
                  <a:tcPr marL="72567" marR="72567" marT="48386" marB="48386" anchor="ctr"/>
                </a:tc>
                <a:tc>
                  <a:txBody>
                    <a:bodyPr/>
                    <a:lstStyle/>
                    <a:p>
                      <a:pPr algn="ctr"/>
                      <a:r>
                        <a:rPr lang="de-DE" sz="1700" dirty="0" smtClean="0"/>
                        <a:t>„Funktionsübertragung“</a:t>
                      </a:r>
                      <a:endParaRPr lang="de-DE" sz="1700" dirty="0"/>
                    </a:p>
                  </a:txBody>
                  <a:tcPr marL="72567" marR="72567" marT="48386" marB="48386" anchor="ctr"/>
                </a:tc>
              </a:tr>
              <a:tr h="919328">
                <a:tc>
                  <a:txBody>
                    <a:bodyPr/>
                    <a:lstStyle/>
                    <a:p>
                      <a:r>
                        <a:rPr lang="de-DE" sz="1700" dirty="0" smtClean="0"/>
                        <a:t>Grundsatz</a:t>
                      </a:r>
                      <a:endParaRPr lang="de-DE" sz="1700" dirty="0"/>
                    </a:p>
                  </a:txBody>
                  <a:tcPr marL="72567" marR="72567" marT="48386" marB="48386"/>
                </a:tc>
                <a:tc>
                  <a:txBody>
                    <a:bodyPr/>
                    <a:lstStyle/>
                    <a:p>
                      <a:r>
                        <a:rPr lang="de-DE" sz="1700" dirty="0" smtClean="0"/>
                        <a:t>Weisungsgebundene Verarbeitung von Daten durch Auftragnehmer</a:t>
                      </a:r>
                      <a:endParaRPr lang="de-DE" sz="1700" dirty="0"/>
                    </a:p>
                  </a:txBody>
                  <a:tcPr marL="72567" marR="72567" marT="48386" marB="48386"/>
                </a:tc>
                <a:tc>
                  <a:txBody>
                    <a:bodyPr/>
                    <a:lstStyle/>
                    <a:p>
                      <a:r>
                        <a:rPr lang="de-DE" sz="1700" dirty="0" smtClean="0"/>
                        <a:t>(Gleichberechtigte) Partnerschaft mit gemeinsamer Verantwortung</a:t>
                      </a:r>
                      <a:endParaRPr lang="de-DE" sz="1700" dirty="0"/>
                    </a:p>
                  </a:txBody>
                  <a:tcPr marL="72567" marR="72567" marT="48386" marB="48386"/>
                </a:tc>
                <a:tc>
                  <a:txBody>
                    <a:bodyPr/>
                    <a:lstStyle/>
                    <a:p>
                      <a:r>
                        <a:rPr lang="de-DE" sz="1700" dirty="0" smtClean="0"/>
                        <a:t>Eigenverantwortliche Entscheidung des Auftragnehmers über die Art und Weise der Datenverarbeitung</a:t>
                      </a:r>
                      <a:endParaRPr lang="de-DE" sz="1700" dirty="0"/>
                    </a:p>
                  </a:txBody>
                  <a:tcPr marL="72567" marR="72567" marT="48386" marB="48386"/>
                </a:tc>
              </a:tr>
              <a:tr h="1193514">
                <a:tc>
                  <a:txBody>
                    <a:bodyPr/>
                    <a:lstStyle/>
                    <a:p>
                      <a:r>
                        <a:rPr lang="de-DE" sz="1700" dirty="0" smtClean="0"/>
                        <a:t>Erlaubnistat-bestand</a:t>
                      </a:r>
                      <a:endParaRPr lang="de-DE" sz="1700" dirty="0"/>
                    </a:p>
                  </a:txBody>
                  <a:tcPr marL="72567" marR="72567" marT="48386" marB="48386"/>
                </a:tc>
                <a:tc>
                  <a:txBody>
                    <a:bodyPr/>
                    <a:lstStyle/>
                    <a:p>
                      <a:r>
                        <a:rPr lang="de-DE" sz="1700" dirty="0" smtClean="0"/>
                        <a:t>Verantwortlicher verfügt über einen Erlaubnistatbestand </a:t>
                      </a:r>
                      <a:endParaRPr lang="de-DE" sz="1700" dirty="0"/>
                    </a:p>
                  </a:txBody>
                  <a:tcPr marL="72567" marR="72567" marT="48386" marB="48386"/>
                </a:tc>
                <a:tc>
                  <a:txBody>
                    <a:bodyPr/>
                    <a:lstStyle/>
                    <a:p>
                      <a:r>
                        <a:rPr lang="de-DE" sz="1700" dirty="0" smtClean="0"/>
                        <a:t>Die gemeinsam an der Verarbeitung Beteiligten haben einen (gemeinsamen) Erlaubnistatbestand</a:t>
                      </a:r>
                      <a:endParaRPr lang="de-DE" sz="1700" dirty="0"/>
                    </a:p>
                  </a:txBody>
                  <a:tcPr marL="72567" marR="72567" marT="48386" marB="48386"/>
                </a:tc>
                <a:tc>
                  <a:txBody>
                    <a:bodyPr/>
                    <a:lstStyle/>
                    <a:p>
                      <a:pPr marL="285750" indent="-285750">
                        <a:buFont typeface="Symbol" panose="05050102010706020507" pitchFamily="18" charset="2"/>
                        <a:buChar char="-"/>
                      </a:pPr>
                      <a:r>
                        <a:rPr lang="de-DE" sz="1700" dirty="0" smtClean="0"/>
                        <a:t>Verantwortlicher hat Erlaubnistatbestand zur Übermittlung</a:t>
                      </a:r>
                    </a:p>
                    <a:p>
                      <a:pPr marL="285750" indent="-285750">
                        <a:buFont typeface="Symbol" panose="05050102010706020507" pitchFamily="18" charset="2"/>
                        <a:buChar char="-"/>
                      </a:pPr>
                      <a:r>
                        <a:rPr lang="de-DE" sz="1700" dirty="0" smtClean="0"/>
                        <a:t>Verantwortliche einen für seine Verarbeitung</a:t>
                      </a:r>
                      <a:endParaRPr lang="de-DE" sz="1700" dirty="0"/>
                    </a:p>
                  </a:txBody>
                  <a:tcPr marL="72567" marR="72567" marT="48386" marB="48386"/>
                </a:tc>
              </a:tr>
              <a:tr h="1193514">
                <a:tc>
                  <a:txBody>
                    <a:bodyPr/>
                    <a:lstStyle/>
                    <a:p>
                      <a:r>
                        <a:rPr lang="de-DE" sz="1700" dirty="0" smtClean="0"/>
                        <a:t>Voraussetzung für Verarbeitung</a:t>
                      </a:r>
                      <a:endParaRPr lang="de-DE" sz="1700" dirty="0"/>
                    </a:p>
                  </a:txBody>
                  <a:tcPr marL="72567" marR="72567" marT="48386" marB="48386"/>
                </a:tc>
                <a:tc>
                  <a:txBody>
                    <a:bodyPr/>
                    <a:lstStyle/>
                    <a:p>
                      <a:r>
                        <a:rPr lang="de-DE" sz="1700" dirty="0" smtClean="0"/>
                        <a:t>Vertrag oder sonstiges Rechtsinstrument </a:t>
                      </a:r>
                      <a:endParaRPr lang="de-DE" sz="1700" dirty="0"/>
                    </a:p>
                  </a:txBody>
                  <a:tcPr marL="72567" marR="72567" marT="48386" marB="48386"/>
                </a:tc>
                <a:tc>
                  <a:txBody>
                    <a:bodyPr/>
                    <a:lstStyle/>
                    <a:p>
                      <a:r>
                        <a:rPr lang="de-DE" sz="1700" dirty="0" smtClean="0"/>
                        <a:t>Aufteilung der Pflichten gemäß Art. 26 (und entsprechende vertragliche Regelung / Vereinbarung)</a:t>
                      </a:r>
                      <a:endParaRPr lang="de-DE" sz="1700" dirty="0"/>
                    </a:p>
                  </a:txBody>
                  <a:tcPr marL="72567" marR="72567" marT="48386" marB="48386"/>
                </a:tc>
                <a:tc>
                  <a:txBody>
                    <a:bodyPr/>
                    <a:lstStyle/>
                    <a:p>
                      <a:pPr marL="0" indent="0">
                        <a:buFont typeface="Symbol" panose="05050102010706020507" pitchFamily="18" charset="2"/>
                        <a:buNone/>
                      </a:pPr>
                      <a:r>
                        <a:rPr lang="de-DE" sz="1700" dirty="0" smtClean="0"/>
                        <a:t>Auftragnehmer braucht einen eigenen Erlaubnistatbestand zur Datenverarbeitung</a:t>
                      </a:r>
                      <a:endParaRPr lang="de-DE" sz="1700" dirty="0"/>
                    </a:p>
                  </a:txBody>
                  <a:tcPr marL="72567" marR="72567" marT="48386" marB="48386"/>
                </a:tc>
              </a:tr>
            </a:tbl>
          </a:graphicData>
        </a:graphic>
      </p:graphicFrame>
      <p:sp>
        <p:nvSpPr>
          <p:cNvPr id="4"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126407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a:bodyPr>
          <a:lstStyle/>
          <a:p>
            <a:r>
              <a:rPr lang="de-DE" dirty="0" smtClean="0">
                <a:latin typeface="Calibri" panose="020F0502020204030204" pitchFamily="34" charset="0"/>
              </a:rPr>
              <a:t>Verarbeitung im Auftrag</a:t>
            </a:r>
            <a:endParaRPr lang="de-DE" dirty="0">
              <a:latin typeface="Calibri" panose="020F0502020204030204" pitchFamily="34" charset="0"/>
            </a:endParaRPr>
          </a:p>
        </p:txBody>
      </p:sp>
    </p:spTree>
    <p:extLst>
      <p:ext uri="{BB962C8B-B14F-4D97-AF65-F5344CB8AC3E}">
        <p14:creationId xmlns:p14="http://schemas.microsoft.com/office/powerpoint/2010/main" val="792845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100000"/>
              </a:lnSpc>
              <a:spcBef>
                <a:spcPts val="200"/>
              </a:spcBef>
              <a:spcAft>
                <a:spcPts val="200"/>
              </a:spcAft>
              <a:buSzTx/>
              <a:buFont typeface="Symbol" panose="05050102010706020507" pitchFamily="18" charset="2"/>
              <a:buChar char="-"/>
            </a:pPr>
            <a:r>
              <a:rPr lang="de-DE" sz="2200" dirty="0" smtClean="0">
                <a:latin typeface="Calibri" panose="020F0502020204030204" pitchFamily="34" charset="0"/>
              </a:rPr>
              <a:t>Verarbeitung </a:t>
            </a:r>
            <a:r>
              <a:rPr lang="de-DE" sz="2200" dirty="0">
                <a:latin typeface="Calibri" panose="020F0502020204030204" pitchFamily="34" charset="0"/>
              </a:rPr>
              <a:t>im </a:t>
            </a:r>
            <a:r>
              <a:rPr lang="de-DE" sz="2200" dirty="0" smtClean="0">
                <a:latin typeface="Calibri" panose="020F0502020204030204" pitchFamily="34" charset="0"/>
              </a:rPr>
              <a:t>Auftrag</a:t>
            </a:r>
          </a:p>
          <a:p>
            <a:pPr marL="801688" lvl="2" indent="-342900" defTabSz="914400">
              <a:lnSpc>
                <a:spcPct val="100000"/>
              </a:lnSpc>
              <a:spcBef>
                <a:spcPts val="200"/>
              </a:spcBef>
              <a:spcAft>
                <a:spcPts val="200"/>
              </a:spcAft>
              <a:buSzTx/>
              <a:buFont typeface="Arial" panose="020B0604020202020204" pitchFamily="34" charset="0"/>
              <a:buChar char="•"/>
            </a:pPr>
            <a:r>
              <a:rPr lang="de-DE" sz="1600" dirty="0" smtClean="0">
                <a:latin typeface="Calibri" panose="020F0502020204030204" pitchFamily="34" charset="0"/>
              </a:rPr>
              <a:t>Verarbeitung </a:t>
            </a:r>
            <a:r>
              <a:rPr lang="de-DE" sz="1600" dirty="0">
                <a:latin typeface="Calibri" panose="020F0502020204030204" pitchFamily="34" charset="0"/>
              </a:rPr>
              <a:t>personenbezogener </a:t>
            </a:r>
            <a:r>
              <a:rPr lang="de-DE" sz="1600" dirty="0" smtClean="0">
                <a:latin typeface="Calibri" panose="020F0502020204030204" pitchFamily="34" charset="0"/>
              </a:rPr>
              <a:t>Daten </a:t>
            </a:r>
            <a:r>
              <a:rPr lang="de-DE" sz="1600" dirty="0">
                <a:latin typeface="Calibri" panose="020F0502020204030204" pitchFamily="34" charset="0"/>
              </a:rPr>
              <a:t>durch den Auftragsverarbeiter (Auftragnehmer) nach Weisung und im Auftrag des </a:t>
            </a:r>
            <a:r>
              <a:rPr lang="de-DE" sz="1600" dirty="0" smtClean="0">
                <a:latin typeface="Calibri" panose="020F0502020204030204" pitchFamily="34" charset="0"/>
              </a:rPr>
              <a:t>Verantwortlichen </a:t>
            </a:r>
            <a:r>
              <a:rPr lang="de-DE" sz="1600" dirty="0">
                <a:latin typeface="Calibri" panose="020F0502020204030204" pitchFamily="34" charset="0"/>
              </a:rPr>
              <a:t>(Auftraggeber</a:t>
            </a:r>
            <a:r>
              <a:rPr lang="de-DE" sz="1600" dirty="0" smtClean="0">
                <a:latin typeface="Calibri" panose="020F0502020204030204" pitchFamily="34" charset="0"/>
              </a:rPr>
              <a:t>)</a:t>
            </a:r>
          </a:p>
          <a:p>
            <a:pPr marL="344488" lvl="1" indent="-342900" defTabSz="914400">
              <a:lnSpc>
                <a:spcPct val="100000"/>
              </a:lnSpc>
              <a:spcBef>
                <a:spcPts val="200"/>
              </a:spcBef>
              <a:spcAft>
                <a:spcPts val="200"/>
              </a:spcAft>
              <a:buSzTx/>
              <a:buFont typeface="Symbol" panose="05050102010706020507" pitchFamily="18" charset="2"/>
              <a:buChar char="-"/>
            </a:pPr>
            <a:r>
              <a:rPr lang="de-DE" sz="2200" dirty="0" smtClean="0">
                <a:latin typeface="Calibri" panose="020F0502020204030204" pitchFamily="34" charset="0"/>
              </a:rPr>
              <a:t>Weisung</a:t>
            </a:r>
          </a:p>
          <a:p>
            <a:pPr marL="801688" lvl="2" indent="-342900" defTabSz="914400">
              <a:lnSpc>
                <a:spcPct val="100000"/>
              </a:lnSpc>
              <a:spcBef>
                <a:spcPts val="200"/>
              </a:spcBef>
              <a:spcAft>
                <a:spcPts val="200"/>
              </a:spcAft>
              <a:buSzTx/>
              <a:buFont typeface="Arial" panose="020B0604020202020204" pitchFamily="34" charset="0"/>
              <a:buChar char="•"/>
            </a:pPr>
            <a:r>
              <a:rPr lang="de-DE" sz="1600" dirty="0">
                <a:latin typeface="Calibri" panose="020F0502020204030204" pitchFamily="34" charset="0"/>
              </a:rPr>
              <a:t>Weisung ist die auf einen bestimmten datenschutzmäßigen </a:t>
            </a:r>
            <a:r>
              <a:rPr lang="de-DE" sz="1600" dirty="0" smtClean="0">
                <a:latin typeface="Calibri" panose="020F0502020204030204" pitchFamily="34" charset="0"/>
              </a:rPr>
              <a:t>Umgang </a:t>
            </a:r>
            <a:r>
              <a:rPr lang="de-DE" sz="1600" dirty="0">
                <a:latin typeface="Calibri" panose="020F0502020204030204" pitchFamily="34" charset="0"/>
              </a:rPr>
              <a:t>des Auftragnehmers mit personenbezogenen Daten gerichtete </a:t>
            </a:r>
            <a:r>
              <a:rPr lang="de-DE" sz="1600" dirty="0" smtClean="0">
                <a:latin typeface="Calibri" panose="020F0502020204030204" pitchFamily="34" charset="0"/>
              </a:rPr>
              <a:t>schriftliche Anordnung </a:t>
            </a:r>
            <a:r>
              <a:rPr lang="de-DE" sz="1600" dirty="0">
                <a:latin typeface="Calibri" panose="020F0502020204030204" pitchFamily="34" charset="0"/>
              </a:rPr>
              <a:t>des </a:t>
            </a:r>
            <a:r>
              <a:rPr lang="de-DE" sz="1600" dirty="0" smtClean="0">
                <a:latin typeface="Calibri" panose="020F0502020204030204" pitchFamily="34" charset="0"/>
              </a:rPr>
              <a:t>Auftraggebers</a:t>
            </a:r>
          </a:p>
          <a:p>
            <a:pPr marL="344488" lvl="1" indent="-342900" defTabSz="914400">
              <a:lnSpc>
                <a:spcPct val="100000"/>
              </a:lnSpc>
              <a:spcBef>
                <a:spcPts val="200"/>
              </a:spcBef>
              <a:spcAft>
                <a:spcPts val="200"/>
              </a:spcAft>
              <a:buSzTx/>
              <a:buFont typeface="Symbol" panose="05050102010706020507" pitchFamily="18" charset="2"/>
              <a:buChar char="-"/>
            </a:pPr>
            <a:r>
              <a:rPr lang="de-DE" sz="2200" dirty="0" smtClean="0">
                <a:latin typeface="Calibri" panose="020F0502020204030204" pitchFamily="34" charset="0"/>
              </a:rPr>
              <a:t>Unterauftragnehmer</a:t>
            </a:r>
          </a:p>
          <a:p>
            <a:pPr marL="801688" lvl="2" indent="-342900" defTabSz="914400">
              <a:lnSpc>
                <a:spcPct val="100000"/>
              </a:lnSpc>
              <a:spcBef>
                <a:spcPts val="200"/>
              </a:spcBef>
              <a:spcAft>
                <a:spcPts val="200"/>
              </a:spcAft>
              <a:buSzTx/>
              <a:buFont typeface="Arial" panose="020B0604020202020204" pitchFamily="34" charset="0"/>
              <a:buChar char="•"/>
            </a:pPr>
            <a:r>
              <a:rPr lang="de-DE" sz="1600" dirty="0">
                <a:latin typeface="Calibri" panose="020F0502020204030204" pitchFamily="34" charset="0"/>
              </a:rPr>
              <a:t>Vom Auftragnehmer beauftragter Leistungserbringer, dessen Dienstleistung und/oder Werk der Auftragnehmer zur Erbringung der </a:t>
            </a:r>
            <a:r>
              <a:rPr lang="de-DE" sz="1600" dirty="0" smtClean="0">
                <a:latin typeface="Calibri" panose="020F0502020204030204" pitchFamily="34" charset="0"/>
              </a:rPr>
              <a:t>Leistungen </a:t>
            </a:r>
            <a:r>
              <a:rPr lang="de-DE" sz="1600" dirty="0">
                <a:latin typeface="Calibri" panose="020F0502020204030204" pitchFamily="34" charset="0"/>
              </a:rPr>
              <a:t>gegenüber dem Auftraggeber </a:t>
            </a:r>
            <a:r>
              <a:rPr lang="de-DE" sz="1600" dirty="0" smtClean="0">
                <a:latin typeface="Calibri" panose="020F0502020204030204" pitchFamily="34" charset="0"/>
              </a:rPr>
              <a:t>benötigt</a:t>
            </a:r>
          </a:p>
          <a:p>
            <a:pPr marL="344488" lvl="1" indent="-342900" defTabSz="914400">
              <a:lnSpc>
                <a:spcPct val="100000"/>
              </a:lnSpc>
              <a:spcBef>
                <a:spcPts val="200"/>
              </a:spcBef>
              <a:spcAft>
                <a:spcPts val="200"/>
              </a:spcAft>
              <a:buSzTx/>
              <a:buFont typeface="Symbol" panose="05050102010706020507" pitchFamily="18" charset="2"/>
              <a:buChar char="-"/>
            </a:pPr>
            <a:r>
              <a:rPr lang="de-DE" sz="2200" dirty="0">
                <a:latin typeface="Calibri" panose="020F0502020204030204" pitchFamily="34" charset="0"/>
              </a:rPr>
              <a:t>Drittland</a:t>
            </a:r>
          </a:p>
          <a:p>
            <a:pPr marL="801688" lvl="2" indent="-342900" defTabSz="914400">
              <a:lnSpc>
                <a:spcPct val="100000"/>
              </a:lnSpc>
              <a:spcBef>
                <a:spcPts val="200"/>
              </a:spcBef>
              <a:spcAft>
                <a:spcPts val="200"/>
              </a:spcAft>
              <a:buSzTx/>
              <a:buFont typeface="Arial" panose="020B0604020202020204" pitchFamily="34" charset="0"/>
              <a:buChar char="•"/>
            </a:pPr>
            <a:r>
              <a:rPr lang="de-DE" sz="1600" dirty="0" smtClean="0">
                <a:latin typeface="Calibri" panose="020F0502020204030204" pitchFamily="34" charset="0"/>
              </a:rPr>
              <a:t>Land außerhalb EU/EWR</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Was ist womit gemeint?</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Begriffsbestimmungen</a:t>
            </a:r>
          </a:p>
        </p:txBody>
      </p:sp>
    </p:spTree>
    <p:extLst>
      <p:ext uri="{BB962C8B-B14F-4D97-AF65-F5344CB8AC3E}">
        <p14:creationId xmlns:p14="http://schemas.microsoft.com/office/powerpoint/2010/main" val="2455193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100000"/>
              </a:lnSpc>
              <a:spcBef>
                <a:spcPts val="200"/>
              </a:spcBef>
              <a:spcAft>
                <a:spcPts val="200"/>
              </a:spcAft>
              <a:buSzTx/>
              <a:buFont typeface="Symbol" panose="05050102010706020507" pitchFamily="18" charset="2"/>
              <a:buChar char="-"/>
            </a:pPr>
            <a:r>
              <a:rPr lang="de-DE" sz="2000" dirty="0" smtClean="0">
                <a:latin typeface="Calibri" panose="020F0502020204030204" pitchFamily="34" charset="0"/>
              </a:rPr>
              <a:t>Pflicht </a:t>
            </a:r>
            <a:r>
              <a:rPr lang="de-DE" sz="2000" dirty="0">
                <a:latin typeface="Calibri" panose="020F0502020204030204" pitchFamily="34" charset="0"/>
              </a:rPr>
              <a:t>zum Vertragsabschluss (schriftlich)</a:t>
            </a:r>
          </a:p>
          <a:p>
            <a:pPr marL="801688" lvl="2" indent="-342900" defTabSz="914400">
              <a:lnSpc>
                <a:spcPct val="100000"/>
              </a:lnSpc>
              <a:spcBef>
                <a:spcPts val="200"/>
              </a:spcBef>
              <a:spcAft>
                <a:spcPts val="200"/>
              </a:spcAft>
              <a:buSzTx/>
              <a:buFont typeface="Symbol" panose="05050102010706020507" pitchFamily="18" charset="2"/>
              <a:buChar char="-"/>
            </a:pPr>
            <a:r>
              <a:rPr lang="de-DE" dirty="0">
                <a:latin typeface="Calibri" panose="020F0502020204030204" pitchFamily="34" charset="0"/>
              </a:rPr>
              <a:t>Inhaltliche Vorgaben aus Art. 28 Abs. 2, 3, 4 DS-GVO</a:t>
            </a:r>
            <a:br>
              <a:rPr lang="de-DE" dirty="0">
                <a:latin typeface="Calibri" panose="020F0502020204030204" pitchFamily="34" charset="0"/>
              </a:rPr>
            </a:br>
            <a:r>
              <a:rPr lang="de-DE" dirty="0">
                <a:latin typeface="Calibri" panose="020F0502020204030204" pitchFamily="34" charset="0"/>
              </a:rPr>
              <a:t>(siehe auch Muster-Vertrag zur Auftragsverarbeitung für das Gesundheitswesen*)</a:t>
            </a:r>
          </a:p>
          <a:p>
            <a:pPr marL="801688" lvl="2" indent="-342900" defTabSz="914400">
              <a:lnSpc>
                <a:spcPct val="100000"/>
              </a:lnSpc>
              <a:spcBef>
                <a:spcPts val="200"/>
              </a:spcBef>
              <a:spcAft>
                <a:spcPts val="200"/>
              </a:spcAft>
              <a:buSzTx/>
              <a:buFont typeface="Symbol" panose="05050102010706020507" pitchFamily="18" charset="2"/>
              <a:buChar char="-"/>
            </a:pPr>
            <a:r>
              <a:rPr lang="de-DE" dirty="0">
                <a:latin typeface="Calibri" panose="020F0502020204030204" pitchFamily="34" charset="0"/>
              </a:rPr>
              <a:t>Weitere Vorgaben bzgl. Verarbeitung im Auftrag nicht zwingend Vertragsbestandteil, muss aber ggf. nachgewiesen werden, z.B.</a:t>
            </a:r>
          </a:p>
          <a:p>
            <a:pPr marL="801688" lvl="2" indent="-342900" defTabSz="914400">
              <a:lnSpc>
                <a:spcPct val="100000"/>
              </a:lnSpc>
              <a:spcBef>
                <a:spcPts val="200"/>
              </a:spcBef>
              <a:spcAft>
                <a:spcPts val="200"/>
              </a:spcAft>
              <a:buSzTx/>
              <a:buFont typeface="Symbol" panose="05050102010706020507" pitchFamily="18" charset="2"/>
              <a:buChar char="-"/>
            </a:pPr>
            <a:r>
              <a:rPr lang="de-DE" dirty="0">
                <a:latin typeface="Calibri" panose="020F0502020204030204" pitchFamily="34" charset="0"/>
              </a:rPr>
              <a:t>Art. 27 DS-GVO: Nicht in der Union niedergelassene Verantwortlichen oder Auftragsverarbeitern benötigen Vertreter in der Union</a:t>
            </a:r>
          </a:p>
          <a:p>
            <a:pPr marL="801688" lvl="2" indent="-342900" defTabSz="914400">
              <a:lnSpc>
                <a:spcPct val="100000"/>
              </a:lnSpc>
              <a:spcBef>
                <a:spcPts val="200"/>
              </a:spcBef>
              <a:spcAft>
                <a:spcPts val="200"/>
              </a:spcAft>
              <a:buSzTx/>
              <a:buFont typeface="Symbol" panose="05050102010706020507" pitchFamily="18" charset="2"/>
              <a:buChar char="-"/>
            </a:pPr>
            <a:r>
              <a:rPr lang="de-DE" dirty="0">
                <a:latin typeface="Calibri" panose="020F0502020204030204" pitchFamily="34" charset="0"/>
              </a:rPr>
              <a:t>Artt. 44ff DS-GVO: Verarbeitung in Drittstaaten</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Keine Auftragsverarbeitung ohne Vertrag</a:t>
            </a:r>
            <a:endParaRPr lang="de-DE" sz="2000" dirty="0">
              <a:solidFill>
                <a:schemeClr val="bg1"/>
              </a:solidFill>
              <a:cs typeface="Arial" charset="0"/>
            </a:endParaRPr>
          </a:p>
        </p:txBody>
      </p:sp>
      <p:sp>
        <p:nvSpPr>
          <p:cNvPr id="2" name="Titel 1"/>
          <p:cNvSpPr>
            <a:spLocks noGrp="1"/>
          </p:cNvSpPr>
          <p:nvPr>
            <p:ph type="title"/>
          </p:nvPr>
        </p:nvSpPr>
        <p:spPr/>
        <p:txBody>
          <a:bodyPr>
            <a:normAutofit fontScale="90000"/>
          </a:bodyPr>
          <a:lstStyle/>
          <a:p>
            <a:r>
              <a:rPr lang="de-DE" dirty="0"/>
              <a:t>Pflicht zum Vertragsabschluss</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3249568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100000"/>
              </a:lnSpc>
              <a:spcBef>
                <a:spcPts val="200"/>
              </a:spcBef>
              <a:spcAft>
                <a:spcPts val="100"/>
              </a:spcAft>
              <a:buSzTx/>
              <a:buFont typeface="Symbol" panose="05050102010706020507" pitchFamily="18" charset="2"/>
              <a:buChar char="-"/>
            </a:pPr>
            <a:r>
              <a:rPr lang="de-DE" dirty="0">
                <a:latin typeface="Calibri" panose="020F0502020204030204" pitchFamily="34" charset="0"/>
              </a:rPr>
              <a:t>Verarbeitung nur auf dokumentierte Weisung des </a:t>
            </a:r>
            <a:r>
              <a:rPr lang="de-DE" dirty="0" smtClean="0">
                <a:latin typeface="Calibri" panose="020F0502020204030204" pitchFamily="34" charset="0"/>
              </a:rPr>
              <a:t>Verantwortlichen</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Zur Verarbeitung </a:t>
            </a:r>
            <a:r>
              <a:rPr lang="de-DE" i="1" u="sng" dirty="0" smtClean="0">
                <a:latin typeface="Calibri" panose="020F0502020204030204" pitchFamily="34" charset="0"/>
              </a:rPr>
              <a:t>befugte</a:t>
            </a:r>
            <a:r>
              <a:rPr lang="de-DE" dirty="0" smtClean="0">
                <a:latin typeface="Calibri" panose="020F0502020204030204" pitchFamily="34" charset="0"/>
              </a:rPr>
              <a:t> </a:t>
            </a:r>
            <a:r>
              <a:rPr lang="de-DE" dirty="0">
                <a:latin typeface="Calibri" panose="020F0502020204030204" pitchFamily="34" charset="0"/>
              </a:rPr>
              <a:t>Personen </a:t>
            </a:r>
            <a:r>
              <a:rPr lang="de-DE" dirty="0" smtClean="0">
                <a:latin typeface="Calibri" panose="020F0502020204030204" pitchFamily="34" charset="0"/>
              </a:rPr>
              <a:t>wurden zur </a:t>
            </a:r>
            <a:r>
              <a:rPr lang="de-DE" dirty="0">
                <a:latin typeface="Calibri" panose="020F0502020204030204" pitchFamily="34" charset="0"/>
              </a:rPr>
              <a:t>Vertraulichkeit verpflichtet </a:t>
            </a:r>
            <a:r>
              <a:rPr lang="de-DE" dirty="0" smtClean="0">
                <a:latin typeface="Calibri" panose="020F0502020204030204" pitchFamily="34" charset="0"/>
              </a:rPr>
              <a:t>oder unterliegen einer </a:t>
            </a:r>
            <a:r>
              <a:rPr lang="de-DE" dirty="0">
                <a:latin typeface="Calibri" panose="020F0502020204030204" pitchFamily="34" charset="0"/>
              </a:rPr>
              <a:t>angemessenen gesetzlichen </a:t>
            </a:r>
            <a:r>
              <a:rPr lang="de-DE" dirty="0" smtClean="0">
                <a:latin typeface="Calibri" panose="020F0502020204030204" pitchFamily="34" charset="0"/>
              </a:rPr>
              <a:t>Verschwiegenheitspflicht</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Gewährleistung Sicherheit der Verarbeitung (Art. 32 DS-GVO)</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Einsatz weiterer Auftragsverarbeiter („Unterauftragsverarbeiter“) regeln</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Wahrnehmung der Betroffenenrechte, angemessene Unterstützung des Auftragsverarbeiters</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Unterstützungsleistung Verantwortlicher durch Auftragsverarbeiter </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Nach </a:t>
            </a:r>
            <a:r>
              <a:rPr lang="de-DE" dirty="0">
                <a:latin typeface="Calibri" panose="020F0502020204030204" pitchFamily="34" charset="0"/>
              </a:rPr>
              <a:t>Auftragsende: Löschen oder Rückgabe Daten durch </a:t>
            </a:r>
            <a:r>
              <a:rPr lang="de-DE" dirty="0" smtClean="0">
                <a:latin typeface="Calibri" panose="020F0502020204030204" pitchFamily="34" charset="0"/>
              </a:rPr>
              <a:t>Auftragsverarbeiter</a:t>
            </a:r>
          </a:p>
          <a:p>
            <a:pPr marL="344488" lvl="1" indent="-342900" defTabSz="914400">
              <a:lnSpc>
                <a:spcPct val="100000"/>
              </a:lnSpc>
              <a:spcBef>
                <a:spcPts val="200"/>
              </a:spcBef>
              <a:spcAft>
                <a:spcPts val="100"/>
              </a:spcAft>
              <a:buSzTx/>
              <a:buFont typeface="Symbol" panose="05050102010706020507" pitchFamily="18" charset="2"/>
              <a:buChar char="-"/>
            </a:pPr>
            <a:r>
              <a:rPr lang="de-DE" dirty="0" smtClean="0">
                <a:latin typeface="Calibri" panose="020F0502020204030204" pitchFamily="34" charset="0"/>
              </a:rPr>
              <a:t>Informationen bzgl. Einhaltung vertraglicher Bedingungen bereitstellen, Inspektionen erlauben</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Zu regelnde Mindestinhalte</a:t>
            </a:r>
            <a:endParaRPr lang="de-DE" sz="2000" dirty="0">
              <a:solidFill>
                <a:schemeClr val="bg1"/>
              </a:solidFill>
              <a:cs typeface="Arial" charset="0"/>
            </a:endParaRPr>
          </a:p>
        </p:txBody>
      </p:sp>
      <p:sp>
        <p:nvSpPr>
          <p:cNvPr id="2" name="Titel 1"/>
          <p:cNvSpPr>
            <a:spLocks noGrp="1"/>
          </p:cNvSpPr>
          <p:nvPr>
            <p:ph type="title"/>
          </p:nvPr>
        </p:nvSpPr>
        <p:spPr/>
        <p:txBody>
          <a:bodyPr>
            <a:normAutofit fontScale="90000"/>
          </a:bodyPr>
          <a:lstStyle/>
          <a:p>
            <a:r>
              <a:rPr lang="de-DE" dirty="0"/>
              <a:t>Vertrag zur </a:t>
            </a:r>
            <a:r>
              <a:rPr lang="de-DE" dirty="0" smtClean="0"/>
              <a:t/>
            </a:r>
            <a:br>
              <a:rPr lang="de-DE" dirty="0" smtClean="0"/>
            </a:br>
            <a:r>
              <a:rPr lang="de-DE" dirty="0" smtClean="0"/>
              <a:t>Verarbeitung </a:t>
            </a:r>
            <a:r>
              <a:rPr lang="de-DE" dirty="0"/>
              <a:t>im Auftrag</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2657559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100000"/>
              </a:lnSpc>
              <a:spcBef>
                <a:spcPts val="200"/>
              </a:spcBef>
              <a:spcAft>
                <a:spcPts val="200"/>
              </a:spcAft>
              <a:buSzTx/>
              <a:buFont typeface="Symbol" panose="05050102010706020507" pitchFamily="18" charset="2"/>
              <a:buChar char="-"/>
            </a:pPr>
            <a:r>
              <a:rPr lang="de-DE" dirty="0" smtClean="0">
                <a:latin typeface="Calibri" panose="020F0502020204030204" pitchFamily="34" charset="0"/>
              </a:rPr>
              <a:t>Berufsverband </a:t>
            </a:r>
            <a:r>
              <a:rPr lang="de-DE" dirty="0">
                <a:latin typeface="Calibri" panose="020F0502020204030204" pitchFamily="34" charset="0"/>
              </a:rPr>
              <a:t>der Datenschutzbeauftragten Deutschlands e. V. (BvD</a:t>
            </a:r>
            <a:r>
              <a:rPr lang="de-DE" dirty="0" smtClean="0">
                <a:latin typeface="Calibri" panose="020F0502020204030204" pitchFamily="34" charset="0"/>
              </a:rPr>
              <a:t>)</a:t>
            </a:r>
            <a:br>
              <a:rPr lang="de-DE" dirty="0" smtClean="0">
                <a:latin typeface="Calibri" panose="020F0502020204030204" pitchFamily="34" charset="0"/>
              </a:rPr>
            </a:br>
            <a:r>
              <a:rPr lang="de-DE" dirty="0" smtClean="0">
                <a:latin typeface="Calibri" panose="020F0502020204030204" pitchFamily="34" charset="0"/>
              </a:rPr>
              <a:t>Arbeitskreis </a:t>
            </a:r>
            <a:r>
              <a:rPr lang="de-DE" dirty="0">
                <a:latin typeface="Calibri" panose="020F0502020204030204" pitchFamily="34" charset="0"/>
              </a:rPr>
              <a:t>Medizin</a:t>
            </a:r>
          </a:p>
          <a:p>
            <a:pPr marL="344488" lvl="1" indent="-342900" defTabSz="914400">
              <a:lnSpc>
                <a:spcPct val="100000"/>
              </a:lnSpc>
              <a:spcBef>
                <a:spcPts val="200"/>
              </a:spcBef>
              <a:spcAft>
                <a:spcPts val="200"/>
              </a:spcAft>
              <a:buSzTx/>
              <a:buFont typeface="Symbol" panose="05050102010706020507" pitchFamily="18" charset="2"/>
              <a:buChar char="-"/>
            </a:pPr>
            <a:r>
              <a:rPr lang="de-DE" dirty="0" smtClean="0">
                <a:latin typeface="Calibri" panose="020F0502020204030204" pitchFamily="34" charset="0"/>
              </a:rPr>
              <a:t>Bundesverband </a:t>
            </a:r>
            <a:r>
              <a:rPr lang="de-DE" dirty="0">
                <a:latin typeface="Calibri" panose="020F0502020204030204" pitchFamily="34" charset="0"/>
              </a:rPr>
              <a:t>Gesundheits-IT e. V. (bvitg</a:t>
            </a:r>
            <a:r>
              <a:rPr lang="de-DE" dirty="0" smtClean="0">
                <a:latin typeface="Calibri" panose="020F0502020204030204" pitchFamily="34" charset="0"/>
              </a:rPr>
              <a:t>)</a:t>
            </a:r>
            <a:br>
              <a:rPr lang="de-DE" dirty="0" smtClean="0">
                <a:latin typeface="Calibri" panose="020F0502020204030204" pitchFamily="34" charset="0"/>
              </a:rPr>
            </a:br>
            <a:r>
              <a:rPr lang="de-DE" dirty="0" smtClean="0">
                <a:latin typeface="Calibri" panose="020F0502020204030204" pitchFamily="34" charset="0"/>
              </a:rPr>
              <a:t>Arbeitsgruppe </a:t>
            </a:r>
            <a:r>
              <a:rPr lang="de-DE" dirty="0">
                <a:latin typeface="Calibri" panose="020F0502020204030204" pitchFamily="34" charset="0"/>
              </a:rPr>
              <a:t>Datenschutz &amp; IT-Sicherheit</a:t>
            </a:r>
          </a:p>
          <a:p>
            <a:pPr marL="344488" lvl="1" indent="-342900" defTabSz="914400">
              <a:lnSpc>
                <a:spcPct val="100000"/>
              </a:lnSpc>
              <a:spcBef>
                <a:spcPts val="200"/>
              </a:spcBef>
              <a:spcAft>
                <a:spcPts val="200"/>
              </a:spcAft>
              <a:buSzTx/>
              <a:buFont typeface="Symbol" panose="05050102010706020507" pitchFamily="18" charset="2"/>
              <a:buChar char="-"/>
            </a:pPr>
            <a:r>
              <a:rPr lang="de-DE" dirty="0" smtClean="0">
                <a:latin typeface="Calibri" panose="020F0502020204030204" pitchFamily="34" charset="0"/>
              </a:rPr>
              <a:t>Deutsche </a:t>
            </a:r>
            <a:r>
              <a:rPr lang="de-DE" dirty="0">
                <a:latin typeface="Calibri" panose="020F0502020204030204" pitchFamily="34" charset="0"/>
              </a:rPr>
              <a:t>Gesellschaft </a:t>
            </a:r>
            <a:r>
              <a:rPr lang="de-DE" dirty="0" smtClean="0">
                <a:latin typeface="Calibri" panose="020F0502020204030204" pitchFamily="34" charset="0"/>
              </a:rPr>
              <a:t>für </a:t>
            </a:r>
            <a:r>
              <a:rPr lang="de-DE" dirty="0">
                <a:latin typeface="Calibri" panose="020F0502020204030204" pitchFamily="34" charset="0"/>
              </a:rPr>
              <a:t>Medizinische Informatik, Biometrie und Epidemiologie e. V. (</a:t>
            </a:r>
            <a:r>
              <a:rPr lang="de-DE" dirty="0" err="1">
                <a:latin typeface="Calibri" panose="020F0502020204030204" pitchFamily="34" charset="0"/>
              </a:rPr>
              <a:t>gmds</a:t>
            </a:r>
            <a:r>
              <a:rPr lang="de-DE" dirty="0" smtClean="0">
                <a:latin typeface="Calibri" panose="020F0502020204030204" pitchFamily="34" charset="0"/>
              </a:rPr>
              <a:t>)</a:t>
            </a:r>
            <a:br>
              <a:rPr lang="de-DE" dirty="0" smtClean="0">
                <a:latin typeface="Calibri" panose="020F0502020204030204" pitchFamily="34" charset="0"/>
              </a:rPr>
            </a:br>
            <a:r>
              <a:rPr lang="de-DE" dirty="0" smtClean="0">
                <a:latin typeface="Calibri" panose="020F0502020204030204" pitchFamily="34" charset="0"/>
              </a:rPr>
              <a:t>Arbeitsgruppe </a:t>
            </a:r>
            <a:r>
              <a:rPr lang="de-DE" dirty="0">
                <a:latin typeface="Calibri" panose="020F0502020204030204" pitchFamily="34" charset="0"/>
              </a:rPr>
              <a:t>"Datenschutz und IT-Sicherheit im Gesundheitswesen" (DIG)</a:t>
            </a:r>
          </a:p>
          <a:p>
            <a:pPr marL="344488" lvl="1" indent="-342900" defTabSz="914400">
              <a:lnSpc>
                <a:spcPct val="100000"/>
              </a:lnSpc>
              <a:spcBef>
                <a:spcPts val="200"/>
              </a:spcBef>
              <a:spcAft>
                <a:spcPts val="200"/>
              </a:spcAft>
              <a:buSzTx/>
              <a:buFont typeface="Symbol" panose="05050102010706020507" pitchFamily="18" charset="2"/>
              <a:buChar char="-"/>
            </a:pPr>
            <a:r>
              <a:rPr lang="de-DE" dirty="0" smtClean="0">
                <a:latin typeface="Calibri" panose="020F0502020204030204" pitchFamily="34" charset="0"/>
              </a:rPr>
              <a:t>Deutsche </a:t>
            </a:r>
            <a:r>
              <a:rPr lang="de-DE" dirty="0">
                <a:latin typeface="Calibri" panose="020F0502020204030204" pitchFamily="34" charset="0"/>
              </a:rPr>
              <a:t>Krankenhausgesellschaft e. V. (DKG</a:t>
            </a:r>
            <a:r>
              <a:rPr lang="de-DE" dirty="0" smtClean="0">
                <a:latin typeface="Calibri" panose="020F0502020204030204" pitchFamily="34" charset="0"/>
              </a:rPr>
              <a:t>)</a:t>
            </a:r>
            <a:endParaRPr lang="de-DE" dirty="0">
              <a:latin typeface="Calibri" panose="020F0502020204030204" pitchFamily="34" charset="0"/>
            </a:endParaRPr>
          </a:p>
          <a:p>
            <a:pPr marL="344488" lvl="1" indent="-342900" defTabSz="914400">
              <a:lnSpc>
                <a:spcPct val="100000"/>
              </a:lnSpc>
              <a:spcBef>
                <a:spcPts val="200"/>
              </a:spcBef>
              <a:spcAft>
                <a:spcPts val="200"/>
              </a:spcAft>
              <a:buSzTx/>
              <a:buFont typeface="Symbol" panose="05050102010706020507" pitchFamily="18" charset="2"/>
              <a:buChar char="-"/>
            </a:pPr>
            <a:r>
              <a:rPr lang="de-DE" dirty="0" smtClean="0">
                <a:latin typeface="Calibri" panose="020F0502020204030204" pitchFamily="34" charset="0"/>
              </a:rPr>
              <a:t>Gesellschaft </a:t>
            </a:r>
            <a:r>
              <a:rPr lang="de-DE" dirty="0">
                <a:latin typeface="Calibri" panose="020F0502020204030204" pitchFamily="34" charset="0"/>
              </a:rPr>
              <a:t>für Datenschutz und Datensicherheit e. V. (GDD</a:t>
            </a:r>
            <a:r>
              <a:rPr lang="de-DE" dirty="0" smtClean="0">
                <a:latin typeface="Calibri" panose="020F0502020204030204" pitchFamily="34" charset="0"/>
              </a:rPr>
              <a:t>)</a:t>
            </a:r>
            <a:br>
              <a:rPr lang="de-DE" dirty="0" smtClean="0">
                <a:latin typeface="Calibri" panose="020F0502020204030204" pitchFamily="34" charset="0"/>
              </a:rPr>
            </a:br>
            <a:r>
              <a:rPr lang="de-DE" dirty="0" smtClean="0">
                <a:latin typeface="Calibri" panose="020F0502020204030204" pitchFamily="34" charset="0"/>
              </a:rPr>
              <a:t>Arbeitskreis </a:t>
            </a:r>
            <a:r>
              <a:rPr lang="de-DE" dirty="0">
                <a:latin typeface="Calibri" panose="020F0502020204030204" pitchFamily="34" charset="0"/>
              </a:rPr>
              <a:t>"Datenschutz und Datensicherheit im Gesundheits- und Sozialwesen"</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Muster der Verbände nutzen</a:t>
            </a:r>
            <a:endParaRPr lang="de-DE" sz="2000" dirty="0">
              <a:solidFill>
                <a:schemeClr val="bg1"/>
              </a:solidFill>
              <a:cs typeface="Arial" charset="0"/>
            </a:endParaRPr>
          </a:p>
        </p:txBody>
      </p:sp>
      <p:sp>
        <p:nvSpPr>
          <p:cNvPr id="2" name="Rechteck 1"/>
          <p:cNvSpPr/>
          <p:nvPr/>
        </p:nvSpPr>
        <p:spPr>
          <a:xfrm>
            <a:off x="683568" y="5287863"/>
            <a:ext cx="7896225" cy="7334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solidFill>
                  <a:schemeClr val="tx1"/>
                </a:solidFill>
              </a:rPr>
              <a:t>Download z.B. </a:t>
            </a:r>
            <a:r>
              <a:rPr lang="de-DE" dirty="0">
                <a:solidFill>
                  <a:schemeClr val="tx1"/>
                </a:solidFill>
              </a:rPr>
              <a:t>unter</a:t>
            </a:r>
            <a:br>
              <a:rPr lang="de-DE" dirty="0">
                <a:solidFill>
                  <a:schemeClr val="tx1"/>
                </a:solidFill>
              </a:rPr>
            </a:br>
            <a:r>
              <a:rPr lang="de-DE" dirty="0">
                <a:solidFill>
                  <a:schemeClr val="tx1"/>
                </a:solidFill>
                <a:hlinkClick r:id="rId9"/>
              </a:rPr>
              <a:t>http://</a:t>
            </a:r>
            <a:r>
              <a:rPr lang="de-DE" dirty="0" smtClean="0">
                <a:solidFill>
                  <a:schemeClr val="tx1"/>
                </a:solidFill>
                <a:hlinkClick r:id="rId9"/>
              </a:rPr>
              <a:t>ds-gvo.gesundheitsdatenschutz.org/html/adv-vertrag.php</a:t>
            </a:r>
            <a:endParaRPr lang="de-DE" dirty="0" smtClean="0">
              <a:solidFill>
                <a:schemeClr val="tx1"/>
              </a:solidFill>
            </a:endParaRPr>
          </a:p>
        </p:txBody>
      </p:sp>
      <p:sp>
        <p:nvSpPr>
          <p:cNvPr id="3" name="Titel 2"/>
          <p:cNvSpPr>
            <a:spLocks noGrp="1"/>
          </p:cNvSpPr>
          <p:nvPr>
            <p:ph type="title"/>
          </p:nvPr>
        </p:nvSpPr>
        <p:spPr/>
        <p:txBody>
          <a:bodyPr>
            <a:normAutofit fontScale="90000"/>
          </a:bodyPr>
          <a:lstStyle/>
          <a:p>
            <a:r>
              <a:rPr lang="de-DE" dirty="0"/>
              <a:t> Mustervertrag für das Gesundheitswesen</a:t>
            </a:r>
          </a:p>
        </p:txBody>
      </p:sp>
      <p:sp>
        <p:nvSpPr>
          <p:cNvPr id="10"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413127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61950" lvl="1" indent="-360363" defTabSz="914400">
              <a:lnSpc>
                <a:spcPct val="100000"/>
              </a:lnSpc>
              <a:spcBef>
                <a:spcPts val="200"/>
              </a:spcBef>
              <a:spcAft>
                <a:spcPts val="200"/>
              </a:spcAft>
              <a:buSzTx/>
              <a:buFont typeface="+mj-lt"/>
              <a:buAutoNum type="arabicPeriod"/>
            </a:pPr>
            <a:r>
              <a:rPr lang="de-DE" sz="2000" dirty="0"/>
              <a:t>Vertrag zur Auftragsverarbeitung liegt vor</a:t>
            </a:r>
          </a:p>
          <a:p>
            <a:pPr marL="801688" lvl="2" indent="-342900" defTabSz="914400">
              <a:lnSpc>
                <a:spcPct val="100000"/>
              </a:lnSpc>
              <a:spcBef>
                <a:spcPts val="200"/>
              </a:spcBef>
              <a:spcAft>
                <a:spcPts val="200"/>
              </a:spcAft>
              <a:buSzTx/>
              <a:buFont typeface="Symbol" panose="05050102010706020507" pitchFamily="18" charset="2"/>
              <a:buChar char="-"/>
            </a:pPr>
            <a:r>
              <a:rPr lang="de-DE" sz="2000" dirty="0">
                <a:latin typeface="Calibri" panose="020F0502020204030204" pitchFamily="34" charset="0"/>
              </a:rPr>
              <a:t>Verantwortlicher/Auftragsverarbeiter bei Verstoß gegen die Pflichten gemäß Artt. 8, 11, 25 bis 39, 42 und 43 DS-GVO:</a:t>
            </a:r>
            <a:br>
              <a:rPr lang="de-DE" sz="2000" dirty="0">
                <a:latin typeface="Calibri" panose="020F0502020204030204" pitchFamily="34" charset="0"/>
              </a:rPr>
            </a:br>
            <a:r>
              <a:rPr lang="de-DE" sz="2000" dirty="0"/>
              <a:t>„kleines“ Bußgeld</a:t>
            </a:r>
            <a:br>
              <a:rPr lang="de-DE" sz="2000" dirty="0"/>
            </a:br>
            <a:r>
              <a:rPr lang="de-DE" dirty="0">
                <a:latin typeface="Calibri" panose="020F0502020204030204" pitchFamily="34" charset="0"/>
              </a:rPr>
              <a:t>(Geldbuße von bis zu 10.000.000 EUR oder im Fall eines Unternehmens von bis zu 2 % seines gesamten weltweit erzielten Jahresumsatzes des vorangegangenen Geschäftsjahrs</a:t>
            </a:r>
            <a:r>
              <a:rPr lang="de-DE" sz="1600" dirty="0" smtClean="0">
                <a:latin typeface="+mn-lt"/>
              </a:rPr>
              <a:t>)</a:t>
            </a:r>
            <a:endParaRPr lang="de-DE" sz="1600" dirty="0">
              <a:latin typeface="+mn-lt"/>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Zwei Fälle sind zu Unterscheiden</a:t>
            </a:r>
            <a:endParaRPr lang="de-DE" sz="2000" dirty="0">
              <a:solidFill>
                <a:schemeClr val="bg1"/>
              </a:solidFill>
              <a:cs typeface="Arial" charset="0"/>
            </a:endParaRPr>
          </a:p>
        </p:txBody>
      </p:sp>
      <p:sp>
        <p:nvSpPr>
          <p:cNvPr id="8" name="Titel 1"/>
          <p:cNvSpPr>
            <a:spLocks noGrp="1"/>
          </p:cNvSpPr>
          <p:nvPr>
            <p:ph type="title"/>
          </p:nvPr>
        </p:nvSpPr>
        <p:spPr>
          <a:xfrm>
            <a:off x="457200" y="274638"/>
            <a:ext cx="6203032" cy="1143000"/>
          </a:xfrm>
        </p:spPr>
        <p:txBody>
          <a:bodyPr/>
          <a:lstStyle/>
          <a:p>
            <a:r>
              <a:rPr lang="de-DE" dirty="0" smtClean="0"/>
              <a:t>Sanktionen</a:t>
            </a:r>
            <a:endParaRPr lang="de-DE" dirty="0"/>
          </a:p>
        </p:txBody>
      </p:sp>
      <p:sp>
        <p:nvSpPr>
          <p:cNvPr id="10"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2881232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61950" lvl="1" indent="-360363" defTabSz="914400">
              <a:lnSpc>
                <a:spcPct val="100000"/>
              </a:lnSpc>
              <a:spcBef>
                <a:spcPts val="200"/>
              </a:spcBef>
              <a:spcAft>
                <a:spcPts val="200"/>
              </a:spcAft>
              <a:buSzTx/>
              <a:buFont typeface="+mj-lt"/>
              <a:buAutoNum type="arabicPeriod" startAt="2"/>
            </a:pPr>
            <a:r>
              <a:rPr lang="de-DE" sz="2000" dirty="0">
                <a:latin typeface="Calibri" panose="020F0502020204030204" pitchFamily="34" charset="0"/>
              </a:rPr>
              <a:t>Vertrag zur Auftragsverarbeitung </a:t>
            </a:r>
            <a:r>
              <a:rPr lang="de-DE" sz="2000" dirty="0"/>
              <a:t>liegt nicht vor</a:t>
            </a:r>
          </a:p>
          <a:p>
            <a:pPr marL="627063" lvl="2" indent="-346075" defTabSz="914400">
              <a:lnSpc>
                <a:spcPct val="100000"/>
              </a:lnSpc>
              <a:spcBef>
                <a:spcPts val="200"/>
              </a:spcBef>
              <a:spcAft>
                <a:spcPts val="200"/>
              </a:spcAft>
              <a:buSzTx/>
              <a:buFont typeface="Symbol" panose="05050102010706020507" pitchFamily="18" charset="2"/>
              <a:buChar char="-"/>
            </a:pPr>
            <a:r>
              <a:rPr lang="de-DE" sz="2000" dirty="0"/>
              <a:t>Verantwortlicher</a:t>
            </a:r>
            <a:r>
              <a:rPr lang="de-DE" sz="2000" dirty="0">
                <a:latin typeface="Calibri" panose="020F0502020204030204" pitchFamily="34" charset="0"/>
              </a:rPr>
              <a:t>: </a:t>
            </a:r>
          </a:p>
          <a:p>
            <a:pPr marL="1077913" lvl="3" indent="-273050" defTabSz="914400">
              <a:lnSpc>
                <a:spcPct val="100000"/>
              </a:lnSpc>
              <a:spcBef>
                <a:spcPts val="200"/>
              </a:spcBef>
              <a:spcAft>
                <a:spcPts val="200"/>
              </a:spcAft>
              <a:buSzTx/>
              <a:buFont typeface="Arial" panose="020B0604020202020204" pitchFamily="34" charset="0"/>
              <a:buChar char="•"/>
            </a:pPr>
            <a:r>
              <a:rPr lang="de-DE" sz="2000" dirty="0">
                <a:latin typeface="Calibri" panose="020F0502020204030204" pitchFamily="34" charset="0"/>
              </a:rPr>
              <a:t>Übermittlung ohne Rechtsgrundlage = Verstoß gegen Artt. 5-9 DS-GVO</a:t>
            </a:r>
            <a:br>
              <a:rPr lang="de-DE" sz="2000" dirty="0">
                <a:latin typeface="Calibri" panose="020F0502020204030204" pitchFamily="34" charset="0"/>
              </a:rPr>
            </a:br>
            <a:r>
              <a:rPr lang="de-DE" sz="2000" dirty="0"/>
              <a:t>„großes“ Bußgeld</a:t>
            </a:r>
            <a:r>
              <a:rPr lang="de-DE" sz="2000" dirty="0">
                <a:latin typeface="Calibri" panose="020F0502020204030204" pitchFamily="34" charset="0"/>
              </a:rPr>
              <a:t/>
            </a:r>
            <a:br>
              <a:rPr lang="de-DE" sz="2000" dirty="0">
                <a:latin typeface="Calibri" panose="020F0502020204030204" pitchFamily="34" charset="0"/>
              </a:rPr>
            </a:br>
            <a:r>
              <a:rPr lang="de-DE" dirty="0">
                <a:latin typeface="Calibri" panose="020F0502020204030204" pitchFamily="34" charset="0"/>
              </a:rPr>
              <a:t>(Geldbuße von bis zu 20.000.000 EUR oder im Fall eines Unternehmens von bis zu 4 % seines gesamten weltweit erzielten Jahresumsatzes des vorangegangenen Geschäftsjahrs)</a:t>
            </a:r>
          </a:p>
          <a:p>
            <a:pPr marL="1077913" lvl="3" indent="-273050" defTabSz="914400">
              <a:lnSpc>
                <a:spcPct val="100000"/>
              </a:lnSpc>
              <a:spcBef>
                <a:spcPts val="200"/>
              </a:spcBef>
              <a:spcAft>
                <a:spcPts val="200"/>
              </a:spcAft>
              <a:buSzTx/>
              <a:buFont typeface="Arial" panose="020B0604020202020204" pitchFamily="34" charset="0"/>
              <a:buChar char="•"/>
            </a:pPr>
            <a:r>
              <a:rPr lang="de-DE" sz="2000" dirty="0">
                <a:latin typeface="Calibri" panose="020F0502020204030204" pitchFamily="34" charset="0"/>
              </a:rPr>
              <a:t>Freiheitsstrafe bis zu drei Jahren oder mit Geldstrafe gem. § 42 </a:t>
            </a:r>
            <a:r>
              <a:rPr lang="de-DE" sz="2000" dirty="0" smtClean="0">
                <a:latin typeface="Calibri" panose="020F0502020204030204" pitchFamily="34" charset="0"/>
              </a:rPr>
              <a:t>BDSG</a:t>
            </a:r>
            <a:endParaRPr lang="de-DE" sz="2000" dirty="0">
              <a:latin typeface="Calibri" panose="020F0502020204030204" pitchFamily="34" charset="0"/>
            </a:endParaRPr>
          </a:p>
          <a:p>
            <a:pPr marL="627063" lvl="2" indent="-346075" defTabSz="914400">
              <a:lnSpc>
                <a:spcPct val="100000"/>
              </a:lnSpc>
              <a:spcBef>
                <a:spcPts val="200"/>
              </a:spcBef>
              <a:spcAft>
                <a:spcPts val="200"/>
              </a:spcAft>
              <a:buSzTx/>
              <a:buFont typeface="Symbol" panose="05050102010706020507" pitchFamily="18" charset="2"/>
              <a:buChar char="-"/>
            </a:pPr>
            <a:r>
              <a:rPr lang="de-DE" sz="2000" dirty="0"/>
              <a:t>Auftragsverarbeiter</a:t>
            </a:r>
            <a:r>
              <a:rPr lang="de-DE" sz="2000" dirty="0">
                <a:latin typeface="Calibri" panose="020F0502020204030204" pitchFamily="34" charset="0"/>
              </a:rPr>
              <a:t>: Verarbeitung ohne Rechtsgrundlage = Verstoß gegen Artt. 5-9 DS-GVO</a:t>
            </a:r>
            <a:br>
              <a:rPr lang="de-DE" sz="2000" dirty="0">
                <a:latin typeface="Calibri" panose="020F0502020204030204" pitchFamily="34" charset="0"/>
              </a:rPr>
            </a:br>
            <a:r>
              <a:rPr lang="de-DE" sz="2000" dirty="0"/>
              <a:t>„großes“ Bußgeld</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Zwei Fälle sind zu Unterscheiden</a:t>
            </a:r>
            <a:endParaRPr lang="de-DE" sz="2000" dirty="0">
              <a:solidFill>
                <a:schemeClr val="bg1"/>
              </a:solidFill>
              <a:cs typeface="Arial" charset="0"/>
            </a:endParaRPr>
          </a:p>
        </p:txBody>
      </p:sp>
      <p:sp>
        <p:nvSpPr>
          <p:cNvPr id="2" name="Titel 1"/>
          <p:cNvSpPr>
            <a:spLocks noGrp="1"/>
          </p:cNvSpPr>
          <p:nvPr>
            <p:ph type="title"/>
          </p:nvPr>
        </p:nvSpPr>
        <p:spPr/>
        <p:txBody>
          <a:bodyPr/>
          <a:lstStyle/>
          <a:p>
            <a:r>
              <a:rPr lang="de-DE" dirty="0" smtClean="0"/>
              <a:t>Sanktionen</a:t>
            </a:r>
            <a:endParaRPr lang="de-DE" dirty="0"/>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Tree>
    <p:extLst>
      <p:ext uri="{BB962C8B-B14F-4D97-AF65-F5344CB8AC3E}">
        <p14:creationId xmlns:p14="http://schemas.microsoft.com/office/powerpoint/2010/main" val="4155653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04800" y="1773238"/>
            <a:ext cx="8659688" cy="1655762"/>
          </a:xfrm>
        </p:spPr>
        <p:txBody>
          <a:bodyPr>
            <a:normAutofit fontScale="90000"/>
          </a:bodyPr>
          <a:lstStyle/>
          <a:p>
            <a:r>
              <a:rPr lang="de-DE" dirty="0">
                <a:latin typeface="Calibri" panose="020F0502020204030204" pitchFamily="34" charset="0"/>
              </a:rPr>
              <a:t>Gemeinsame Verarbeitung </a:t>
            </a:r>
            <a:r>
              <a:rPr lang="de-DE" dirty="0" smtClean="0">
                <a:latin typeface="Calibri" panose="020F0502020204030204" pitchFamily="34" charset="0"/>
              </a:rPr>
              <a:t>gemäß Art</a:t>
            </a:r>
            <a:r>
              <a:rPr lang="de-DE" dirty="0">
                <a:latin typeface="Calibri" panose="020F0502020204030204" pitchFamily="34" charset="0"/>
              </a:rPr>
              <a:t>. 26 </a:t>
            </a:r>
            <a:r>
              <a:rPr lang="de-DE" dirty="0" smtClean="0">
                <a:latin typeface="Calibri" panose="020F0502020204030204" pitchFamily="34" charset="0"/>
              </a:rPr>
              <a:t>DS-GVO</a:t>
            </a:r>
            <a:br>
              <a:rPr lang="de-DE" dirty="0" smtClean="0">
                <a:latin typeface="Calibri" panose="020F0502020204030204" pitchFamily="34" charset="0"/>
              </a:rPr>
            </a:br>
            <a:r>
              <a:rPr lang="de-DE" dirty="0" smtClean="0">
                <a:latin typeface="Calibri" panose="020F0502020204030204" pitchFamily="34" charset="0"/>
              </a:rPr>
              <a:t>(„Gemeinsam Verantwortliche“)</a:t>
            </a:r>
            <a:endParaRPr lang="de-DE" dirty="0">
              <a:latin typeface="Calibri" panose="020F0502020204030204" pitchFamily="34" charset="0"/>
            </a:endParaRPr>
          </a:p>
        </p:txBody>
      </p:sp>
    </p:spTree>
    <p:extLst>
      <p:ext uri="{BB962C8B-B14F-4D97-AF65-F5344CB8AC3E}">
        <p14:creationId xmlns:p14="http://schemas.microsoft.com/office/powerpoint/2010/main" val="410818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a:bodyPr>
          <a:lstStyle/>
          <a:p>
            <a:r>
              <a:rPr lang="de-DE" dirty="0" smtClean="0">
                <a:latin typeface="Calibri" panose="020F0502020204030204" pitchFamily="34" charset="0"/>
              </a:rPr>
              <a:t>Begriffsbestimmungen</a:t>
            </a:r>
            <a:endParaRPr lang="de-DE" dirty="0">
              <a:latin typeface="Calibri" panose="020F0502020204030204" pitchFamily="34" charset="0"/>
            </a:endParaRPr>
          </a:p>
        </p:txBody>
      </p:sp>
    </p:spTree>
    <p:extLst>
      <p:ext uri="{BB962C8B-B14F-4D97-AF65-F5344CB8AC3E}">
        <p14:creationId xmlns:p14="http://schemas.microsoft.com/office/powerpoint/2010/main" val="1745165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Verantwortlichen := jemand, </a:t>
            </a:r>
            <a:r>
              <a:rPr lang="de-DE" dirty="0">
                <a:latin typeface="Calibri" panose="020F0502020204030204" pitchFamily="34" charset="0"/>
              </a:rPr>
              <a:t>der </a:t>
            </a:r>
            <a:r>
              <a:rPr lang="de-DE" dirty="0"/>
              <a:t>allein oder gemeinsam </a:t>
            </a:r>
            <a:r>
              <a:rPr lang="de-DE" dirty="0">
                <a:latin typeface="Calibri" panose="020F0502020204030204" pitchFamily="34" charset="0"/>
              </a:rPr>
              <a:t>mit anderen </a:t>
            </a:r>
            <a:r>
              <a:rPr lang="de-DE" dirty="0"/>
              <a:t>über</a:t>
            </a:r>
            <a:r>
              <a:rPr lang="de-DE" dirty="0">
                <a:latin typeface="Calibri" panose="020F0502020204030204" pitchFamily="34" charset="0"/>
              </a:rPr>
              <a:t> die </a:t>
            </a:r>
            <a:r>
              <a:rPr lang="de-DE" dirty="0"/>
              <a:t>Zwecke</a:t>
            </a:r>
            <a:r>
              <a:rPr lang="de-DE" dirty="0">
                <a:latin typeface="Calibri" panose="020F0502020204030204" pitchFamily="34" charset="0"/>
              </a:rPr>
              <a:t> und </a:t>
            </a:r>
            <a:r>
              <a:rPr lang="de-DE" dirty="0"/>
              <a:t>Mittel</a:t>
            </a:r>
            <a:r>
              <a:rPr lang="de-DE" dirty="0">
                <a:latin typeface="Calibri" panose="020F0502020204030204" pitchFamily="34" charset="0"/>
              </a:rPr>
              <a:t> der Verarbeitung von personenbezogenen Daten </a:t>
            </a:r>
            <a:r>
              <a:rPr lang="de-DE" dirty="0" smtClean="0"/>
              <a:t>entscheidet</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In Deutschland neu, da die EU-Datenschutz-Richtlinie 95/46/EG nie richtig umgesetzt wurde, in der es in Art. 2 lit. </a:t>
            </a:r>
            <a:r>
              <a:rPr lang="de-DE" dirty="0">
                <a:latin typeface="Calibri" panose="020F0502020204030204" pitchFamily="34" charset="0"/>
              </a:rPr>
              <a:t>d heißt:</a:t>
            </a:r>
            <a:br>
              <a:rPr lang="de-DE" dirty="0">
                <a:latin typeface="Calibri" panose="020F0502020204030204" pitchFamily="34" charset="0"/>
              </a:rPr>
            </a:br>
            <a:r>
              <a:rPr lang="de-DE" dirty="0" smtClean="0">
                <a:latin typeface="Calibri" panose="020F0502020204030204" pitchFamily="34" charset="0"/>
              </a:rPr>
              <a:t>„‘für </a:t>
            </a:r>
            <a:r>
              <a:rPr lang="de-DE" dirty="0">
                <a:latin typeface="Calibri" panose="020F0502020204030204" pitchFamily="34" charset="0"/>
              </a:rPr>
              <a:t>die Verarbeitung </a:t>
            </a:r>
            <a:r>
              <a:rPr lang="de-DE" dirty="0" smtClean="0">
                <a:latin typeface="Calibri" panose="020F0502020204030204" pitchFamily="34" charset="0"/>
              </a:rPr>
              <a:t>Verantwortlicher‘ </a:t>
            </a:r>
            <a:r>
              <a:rPr lang="de-DE" dirty="0">
                <a:latin typeface="Calibri" panose="020F0502020204030204" pitchFamily="34" charset="0"/>
              </a:rPr>
              <a:t>die natürliche oder juristische Person, Behörde, Einrichtung oder jede andere Stelle, die </a:t>
            </a:r>
            <a:r>
              <a:rPr lang="de-DE" dirty="0"/>
              <a:t>allein oder gemeinsam </a:t>
            </a:r>
            <a:r>
              <a:rPr lang="de-DE" dirty="0">
                <a:latin typeface="Calibri" panose="020F0502020204030204" pitchFamily="34" charset="0"/>
              </a:rPr>
              <a:t>mit anderen </a:t>
            </a:r>
            <a:r>
              <a:rPr lang="de-DE" dirty="0"/>
              <a:t>über</a:t>
            </a:r>
            <a:r>
              <a:rPr lang="de-DE" dirty="0">
                <a:latin typeface="Calibri" panose="020F0502020204030204" pitchFamily="34" charset="0"/>
              </a:rPr>
              <a:t> die </a:t>
            </a:r>
            <a:r>
              <a:rPr lang="de-DE" dirty="0"/>
              <a:t>Zwecke</a:t>
            </a:r>
            <a:r>
              <a:rPr lang="de-DE" dirty="0">
                <a:latin typeface="Calibri" panose="020F0502020204030204" pitchFamily="34" charset="0"/>
              </a:rPr>
              <a:t> und </a:t>
            </a:r>
            <a:r>
              <a:rPr lang="de-DE" dirty="0"/>
              <a:t>Mittel</a:t>
            </a:r>
            <a:r>
              <a:rPr lang="de-DE" dirty="0">
                <a:latin typeface="Calibri" panose="020F0502020204030204" pitchFamily="34" charset="0"/>
              </a:rPr>
              <a:t> der Verarbeitung von personenbezogenen Daten </a:t>
            </a:r>
            <a:r>
              <a:rPr lang="de-DE" dirty="0"/>
              <a:t>entscheidet</a:t>
            </a:r>
            <a:r>
              <a:rPr lang="de-DE" dirty="0" smtClean="0">
                <a:latin typeface="Calibri" panose="020F0502020204030204" pitchFamily="34" charset="0"/>
              </a:rPr>
              <a:t>.“</a:t>
            </a: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4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Art. 4 Ziff. 7 DS-GVO </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Verantwortlich für eine Verarbeitung</a:t>
            </a:r>
          </a:p>
        </p:txBody>
      </p:sp>
    </p:spTree>
    <p:extLst>
      <p:ext uri="{BB962C8B-B14F-4D97-AF65-F5344CB8AC3E}">
        <p14:creationId xmlns:p14="http://schemas.microsoft.com/office/powerpoint/2010/main" val="416026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Beurteilung nicht (alleine) an Hand der vertraglichen Ausgestaltung</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Entscheidend ist, wie die Entscheidungsbefugnisse in der Realität aussehen:</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Maßgeblich ist die </a:t>
            </a:r>
            <a:r>
              <a:rPr lang="de-DE" dirty="0">
                <a:latin typeface="Calibri" panose="020F0502020204030204" pitchFamily="34" charset="0"/>
              </a:rPr>
              <a:t>Betrachtung und Bewertung anhand der tatsächlichen Gegebenheiten</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Aber</a:t>
            </a:r>
            <a:r>
              <a:rPr lang="de-DE" baseline="30000" dirty="0" smtClean="0">
                <a:latin typeface="Calibri" panose="020F0502020204030204" pitchFamily="34" charset="0"/>
              </a:rPr>
              <a:t>*</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Nicht jeder der Verantwortlichen muss gleich viel Verantwortung/Entscheidungsbefugnisse haben und</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Nicht jeder der Verantwortlichen muss Zugriff auf alle personenbezogenen Daten haben</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Wann gelten die Regelungen bzgl. „gemeinsam Verantwortliche“ </a:t>
            </a:r>
            <a:endParaRPr lang="de-DE" sz="2000" dirty="0">
              <a:solidFill>
                <a:schemeClr val="bg1"/>
              </a:solidFill>
              <a:cs typeface="Arial" charset="0"/>
            </a:endParaRPr>
          </a:p>
        </p:txBody>
      </p:sp>
      <p:sp>
        <p:nvSpPr>
          <p:cNvPr id="2" name="Textfeld 1"/>
          <p:cNvSpPr txBox="1"/>
          <p:nvPr/>
        </p:nvSpPr>
        <p:spPr>
          <a:xfrm>
            <a:off x="315913" y="6064772"/>
            <a:ext cx="6750246" cy="338554"/>
          </a:xfrm>
          <a:prstGeom prst="rect">
            <a:avLst/>
          </a:prstGeom>
          <a:noFill/>
        </p:spPr>
        <p:txBody>
          <a:bodyPr wrap="none" lIns="0" tIns="0" rIns="0" bIns="0" rtlCol="0">
            <a:spAutoFit/>
          </a:bodyPr>
          <a:lstStyle/>
          <a:p>
            <a:pPr marL="177800" indent="-177800">
              <a:lnSpc>
                <a:spcPct val="100000"/>
              </a:lnSpc>
              <a:spcBef>
                <a:spcPts val="0"/>
              </a:spcBef>
              <a:spcAft>
                <a:spcPts val="0"/>
              </a:spcAft>
              <a:buClr>
                <a:schemeClr val="tx2"/>
              </a:buClr>
              <a:tabLst>
                <a:tab pos="177800" algn="l"/>
              </a:tabLst>
            </a:pPr>
            <a:r>
              <a:rPr lang="de-DE" sz="1100" dirty="0" smtClean="0">
                <a:latin typeface="+mn-lt"/>
              </a:rPr>
              <a:t>*	EuGH, </a:t>
            </a:r>
            <a:r>
              <a:rPr lang="de-DE" sz="1100" dirty="0">
                <a:latin typeface="+mn-lt"/>
              </a:rPr>
              <a:t>Urt. </a:t>
            </a:r>
            <a:r>
              <a:rPr lang="de-DE" sz="1100" dirty="0" smtClean="0">
                <a:latin typeface="+mn-lt"/>
              </a:rPr>
              <a:t>v. </a:t>
            </a:r>
            <a:r>
              <a:rPr lang="de-DE" sz="1100" dirty="0">
                <a:latin typeface="+mn-lt"/>
              </a:rPr>
              <a:t>05. Juni 2018, AZ: C-210/16. Rn. 38. Online, zitiert am 2018-06-12; Verfügbar unter </a:t>
            </a:r>
            <a:r>
              <a:rPr lang="de-DE" sz="1100" dirty="0">
                <a:latin typeface="+mn-lt"/>
                <a:hlinkClick r:id="rId9"/>
              </a:rPr>
              <a:t>https://</a:t>
            </a:r>
            <a:r>
              <a:rPr lang="de-DE" sz="1100" dirty="0" smtClean="0">
                <a:latin typeface="+mn-lt"/>
                <a:hlinkClick r:id="rId9"/>
              </a:rPr>
              <a:t>dejure.org/2018,14279</a:t>
            </a:r>
            <a:r>
              <a:rPr lang="de-DE" sz="1100" dirty="0" smtClean="0">
                <a:latin typeface="+mn-lt"/>
              </a:rPr>
              <a:t/>
            </a:r>
            <a:br>
              <a:rPr lang="de-DE" sz="1100" dirty="0" smtClean="0">
                <a:latin typeface="+mn-lt"/>
              </a:rPr>
            </a:br>
            <a:r>
              <a:rPr lang="de-DE" sz="1100" dirty="0" smtClean="0">
                <a:latin typeface="+mn-lt"/>
              </a:rPr>
              <a:t>EuGH, Urt. v. 10. </a:t>
            </a:r>
            <a:r>
              <a:rPr lang="de-DE" sz="1100" dirty="0">
                <a:latin typeface="+mn-lt"/>
              </a:rPr>
              <a:t>Juli 2018, AZ: </a:t>
            </a:r>
            <a:r>
              <a:rPr lang="de-DE" sz="1100" dirty="0" smtClean="0">
                <a:latin typeface="+mn-lt"/>
              </a:rPr>
              <a:t>C-25/17. Rn. 66-68</a:t>
            </a:r>
            <a:r>
              <a:rPr lang="de-DE" sz="1100" dirty="0">
                <a:latin typeface="+mn-lt"/>
              </a:rPr>
              <a:t>. Online, zitiert am 2018-06-12; Verfügbar unter </a:t>
            </a:r>
            <a:r>
              <a:rPr lang="de-DE" sz="1100" dirty="0">
                <a:latin typeface="+mn-lt"/>
                <a:hlinkClick r:id="rId9"/>
              </a:rPr>
              <a:t>https://</a:t>
            </a:r>
            <a:r>
              <a:rPr lang="de-DE" sz="1100" dirty="0" smtClean="0">
                <a:latin typeface="+mn-lt"/>
                <a:hlinkClick r:id="rId9"/>
              </a:rPr>
              <a:t>dejure.org/2018,14279</a:t>
            </a:r>
            <a:endParaRPr lang="de-DE" sz="1100" dirty="0" smtClean="0">
              <a:latin typeface="+mn-lt"/>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normAutofit fontScale="90000"/>
          </a:bodyPr>
          <a:lstStyle/>
          <a:p>
            <a:r>
              <a:rPr lang="de-DE" dirty="0"/>
              <a:t>Verantwortlich für eine Verarbeitung</a:t>
            </a:r>
          </a:p>
        </p:txBody>
      </p:sp>
    </p:spTree>
    <p:extLst>
      <p:ext uri="{BB962C8B-B14F-4D97-AF65-F5344CB8AC3E}">
        <p14:creationId xmlns:p14="http://schemas.microsoft.com/office/powerpoint/2010/main" val="101638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smtClean="0">
                <a:latin typeface="Calibri" panose="020F0502020204030204" pitchFamily="34" charset="0"/>
              </a:rPr>
              <a:t>D.h.</a:t>
            </a:r>
          </a:p>
          <a:p>
            <a:pPr marL="285750" indent="-285750">
              <a:lnSpc>
                <a:spcPct val="100000"/>
              </a:lnSpc>
              <a:spcBef>
                <a:spcPts val="200"/>
              </a:spcBef>
              <a:spcAft>
                <a:spcPts val="200"/>
              </a:spcAft>
              <a:buFont typeface="Calibri" panose="020F0502020204030204" pitchFamily="34" charset="0"/>
              <a:buChar char="→"/>
            </a:pPr>
            <a:r>
              <a:rPr lang="de-DE" dirty="0" smtClean="0">
                <a:latin typeface="Calibri" panose="020F0502020204030204" pitchFamily="34" charset="0"/>
              </a:rPr>
              <a:t>die </a:t>
            </a:r>
            <a:r>
              <a:rPr lang="de-DE" dirty="0">
                <a:latin typeface="Calibri" panose="020F0502020204030204" pitchFamily="34" charset="0"/>
              </a:rPr>
              <a:t>jeweiligen an der gemeinsamen Verarbeitung beteiligten Parteien </a:t>
            </a:r>
            <a:r>
              <a:rPr lang="de-DE" dirty="0" smtClean="0"/>
              <a:t>müssen tatsächlich </a:t>
            </a:r>
            <a:r>
              <a:rPr lang="de-DE" dirty="0"/>
              <a:t>über die Zwecke und Mittel entscheiden</a:t>
            </a:r>
            <a:r>
              <a:rPr lang="de-DE" dirty="0">
                <a:latin typeface="Calibri" panose="020F0502020204030204" pitchFamily="34" charset="0"/>
              </a:rPr>
              <a:t> bzw. entscheiden </a:t>
            </a:r>
            <a:r>
              <a:rPr lang="de-DE" dirty="0" smtClean="0"/>
              <a:t>können</a:t>
            </a:r>
          </a:p>
          <a:p>
            <a:pPr marL="285750" indent="-285750">
              <a:lnSpc>
                <a:spcPct val="100000"/>
              </a:lnSpc>
              <a:spcBef>
                <a:spcPts val="200"/>
              </a:spcBef>
              <a:spcAft>
                <a:spcPts val="200"/>
              </a:spcAft>
              <a:buFont typeface="Calibri" panose="020F0502020204030204" pitchFamily="34" charset="0"/>
              <a:buChar char="→"/>
            </a:pPr>
            <a:r>
              <a:rPr lang="de-DE" dirty="0"/>
              <a:t>Nicht</a:t>
            </a:r>
            <a:r>
              <a:rPr lang="de-DE" dirty="0">
                <a:latin typeface="+mn-lt"/>
              </a:rPr>
              <a:t> zu dieser Regelung </a:t>
            </a:r>
            <a:r>
              <a:rPr lang="de-DE" dirty="0" smtClean="0"/>
              <a:t>zählen</a:t>
            </a:r>
            <a:r>
              <a:rPr lang="de-DE" dirty="0" smtClean="0">
                <a:latin typeface="+mn-lt"/>
              </a:rPr>
              <a:t> </a:t>
            </a:r>
            <a:r>
              <a:rPr lang="de-DE" dirty="0">
                <a:latin typeface="+mn-lt"/>
              </a:rPr>
              <a:t>Vorgänge, bei denen </a:t>
            </a:r>
            <a:r>
              <a:rPr lang="de-DE" dirty="0"/>
              <a:t>mehrere Verarbeitungen </a:t>
            </a:r>
            <a:r>
              <a:rPr lang="de-DE" dirty="0">
                <a:latin typeface="+mn-lt"/>
              </a:rPr>
              <a:t>mit jeweils </a:t>
            </a:r>
            <a:r>
              <a:rPr lang="de-DE" dirty="0"/>
              <a:t>selbstständigen Verantwortlichkeiten nebeneinander</a:t>
            </a:r>
            <a:r>
              <a:rPr lang="de-DE" dirty="0">
                <a:latin typeface="+mn-lt"/>
              </a:rPr>
              <a:t> </a:t>
            </a:r>
            <a:r>
              <a:rPr lang="de-DE" dirty="0" smtClean="0"/>
              <a:t>vorliegen </a:t>
            </a:r>
            <a:r>
              <a:rPr lang="de-DE" dirty="0" smtClean="0">
                <a:latin typeface="+mn-lt"/>
              </a:rPr>
              <a:t>oder</a:t>
            </a:r>
            <a:r>
              <a:rPr lang="de-DE" dirty="0" smtClean="0"/>
              <a:t> weisungsabhängige Verarbeitungen</a:t>
            </a:r>
            <a:r>
              <a:rPr lang="de-DE" dirty="0" smtClean="0">
                <a:latin typeface="+mn-lt"/>
              </a:rPr>
              <a:t> (Verarbeitung im Auftrag)</a:t>
            </a:r>
            <a:endParaRPr lang="de-DE" dirty="0">
              <a:latin typeface="+mn-lt"/>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9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Wann gelten die Regelungen bzgl. „gemeinsam Verantwortliche“ </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normAutofit fontScale="90000"/>
          </a:bodyPr>
          <a:lstStyle/>
          <a:p>
            <a:r>
              <a:rPr lang="de-DE" dirty="0"/>
              <a:t>Verantwortlich für eine Verarbeitung</a:t>
            </a:r>
          </a:p>
        </p:txBody>
      </p:sp>
    </p:spTree>
    <p:extLst>
      <p:ext uri="{BB962C8B-B14F-4D97-AF65-F5344CB8AC3E}">
        <p14:creationId xmlns:p14="http://schemas.microsoft.com/office/powerpoint/2010/main" val="228154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Ein Erlaubnistatbestand zur </a:t>
            </a:r>
            <a:r>
              <a:rPr lang="de-DE" dirty="0">
                <a:latin typeface="Calibri" panose="020F0502020204030204" pitchFamily="34" charset="0"/>
              </a:rPr>
              <a:t>V</a:t>
            </a:r>
            <a:r>
              <a:rPr lang="de-DE" dirty="0" smtClean="0">
                <a:latin typeface="Calibri" panose="020F0502020204030204" pitchFamily="34" charset="0"/>
              </a:rPr>
              <a:t>erarbeitung personenbezogener Daten muss existieren;</a:t>
            </a:r>
            <a:br>
              <a:rPr lang="de-DE" dirty="0" smtClean="0">
                <a:latin typeface="Calibri" panose="020F0502020204030204" pitchFamily="34" charset="0"/>
              </a:rPr>
            </a:br>
            <a:r>
              <a:rPr lang="de-DE" dirty="0" smtClean="0">
                <a:latin typeface="Calibri" panose="020F0502020204030204" pitchFamily="34" charset="0"/>
              </a:rPr>
              <a:t>Art. 26 DS-GVO selbst stellt keine Erlaubnisnorm dar</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Jeder </a:t>
            </a:r>
            <a:r>
              <a:rPr lang="de-DE" dirty="0">
                <a:latin typeface="Calibri" panose="020F0502020204030204" pitchFamily="34" charset="0"/>
              </a:rPr>
              <a:t>Verantwortliche </a:t>
            </a:r>
            <a:r>
              <a:rPr lang="de-DE" dirty="0" smtClean="0">
                <a:latin typeface="Calibri" panose="020F0502020204030204" pitchFamily="34" charset="0"/>
              </a:rPr>
              <a:t>benötigt einen </a:t>
            </a:r>
            <a:r>
              <a:rPr lang="de-DE" dirty="0">
                <a:latin typeface="Calibri" panose="020F0502020204030204" pitchFamily="34" charset="0"/>
              </a:rPr>
              <a:t>Erlaubnistatbestand für seinen Teil der </a:t>
            </a:r>
            <a:r>
              <a:rPr lang="de-DE" dirty="0" smtClean="0">
                <a:latin typeface="Calibri" panose="020F0502020204030204" pitchFamily="34" charset="0"/>
              </a:rPr>
              <a:t>Verarbeitung </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Aus Art. 5 DS-GVO resultierende Anforderungen müssen von allen Verantwortlichen erfüllt werden; verstößt einer dagegen, erfolgt die gesamte Verarbeitung unrechtmäßig</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Betroffenenrechte müssen gewährleistet sein</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Insbesondere muss den Informationspflichten genügt werden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Ggf. sollte die federführende Aufsichtsbehörde bei länderübergreifender Verarbeitung festgelegt werden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Eine Vereinbarung gemäß Art. 26 Abs. 1 DS-GVO muss abgeschlossen werden</a:t>
            </a: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1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Was ist zu beachten?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Gemeinsam Verantwortliche</a:t>
            </a:r>
          </a:p>
        </p:txBody>
      </p:sp>
    </p:spTree>
    <p:extLst>
      <p:ext uri="{BB962C8B-B14F-4D97-AF65-F5344CB8AC3E}">
        <p14:creationId xmlns:p14="http://schemas.microsoft.com/office/powerpoint/2010/main" val="42076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Die Begriffsbestimmungen, die in der DS-GVO nicht enthalten sind, im Vertrag aber benötigt werden, sollten hier aufgenommen werden, z.B.</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Hauptvertrag</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Weisung</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Unterauftragnehmer</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Anonymisierung</a:t>
            </a: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4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Vertragsbestandteil: Definitionen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r>
              <a:rPr lang="de-DE" dirty="0" smtClean="0"/>
              <a:t/>
            </a:r>
            <a:br>
              <a:rPr lang="de-DE" dirty="0" smtClean="0"/>
            </a:br>
            <a:r>
              <a:rPr lang="de-DE" dirty="0" smtClean="0"/>
              <a:t>Art</a:t>
            </a:r>
            <a:r>
              <a:rPr lang="de-DE" dirty="0"/>
              <a:t>. 26 Abs. 1 DS-GVO </a:t>
            </a:r>
          </a:p>
        </p:txBody>
      </p:sp>
    </p:spTree>
    <p:extLst>
      <p:ext uri="{BB962C8B-B14F-4D97-AF65-F5344CB8AC3E}">
        <p14:creationId xmlns:p14="http://schemas.microsoft.com/office/powerpoint/2010/main" val="380810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Analog zu einem Vertrag zur Auftragsverarbeitung muss der Gegenstand der Vereinbarung dargestellt werden, d.h. welche Verarbeitungen werden durchgeführt, welche Leistungen werden erbracht</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Die Dauer der Vereinbarung muss festgelegt werden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Ggf. vorhandenes Sonderkündigungsrecht festgelegt werden</a:t>
            </a:r>
          </a:p>
          <a:p>
            <a:pPr marL="285750" indent="-285750">
              <a:lnSpc>
                <a:spcPct val="100000"/>
              </a:lnSpc>
              <a:spcBef>
                <a:spcPts val="200"/>
              </a:spcBef>
              <a:spcAft>
                <a:spcPts val="200"/>
              </a:spcAft>
              <a:buFont typeface="Symbol" panose="05050102010706020507" pitchFamily="18" charset="2"/>
              <a:buChar char="-"/>
            </a:pP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6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Vertragsbestandteil</a:t>
            </a:r>
            <a:r>
              <a:rPr lang="de-DE" sz="2000" dirty="0">
                <a:solidFill>
                  <a:schemeClr val="bg1"/>
                </a:solidFill>
                <a:cs typeface="Arial" charset="0"/>
              </a:rPr>
              <a:t>: </a:t>
            </a:r>
            <a:r>
              <a:rPr lang="de-DE" sz="2000" dirty="0" smtClean="0">
                <a:solidFill>
                  <a:schemeClr val="bg1"/>
                </a:solidFill>
                <a:cs typeface="Arial" charset="0"/>
              </a:rPr>
              <a:t>Gegenstand und Dauer des </a:t>
            </a:r>
            <a:r>
              <a:rPr lang="de-DE" sz="2000" dirty="0">
                <a:solidFill>
                  <a:schemeClr val="bg1"/>
                </a:solidFill>
                <a:cs typeface="Arial" charset="0"/>
              </a:rPr>
              <a:t>Verarbeitung</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spTree>
    <p:extLst>
      <p:ext uri="{BB962C8B-B14F-4D97-AF65-F5344CB8AC3E}">
        <p14:creationId xmlns:p14="http://schemas.microsoft.com/office/powerpoint/2010/main" val="277789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Im Vertrag muss festgehalten werden, </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welcher der gemeinsam Verantwortlichen welche Verantwortlichkeiten wahrnimmt und </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wer für welche Verarbeitungen verantwortlich ist</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Insbesondere muss festgelegt werden, </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wer welche Betroffenenrechte gewährleistet</a:t>
            </a:r>
          </a:p>
          <a:p>
            <a:pPr marL="742950" lvl="1" indent="-285750">
              <a:lnSpc>
                <a:spcPct val="100000"/>
              </a:lnSpc>
              <a:spcBef>
                <a:spcPts val="200"/>
              </a:spcBef>
              <a:spcAft>
                <a:spcPts val="200"/>
              </a:spcAft>
              <a:buFont typeface="Arial" panose="020B0604020202020204" pitchFamily="34" charset="0"/>
              <a:buChar char="•"/>
            </a:pPr>
            <a:r>
              <a:rPr lang="de-DE" dirty="0">
                <a:latin typeface="Calibri" panose="020F0502020204030204" pitchFamily="34" charset="0"/>
              </a:rPr>
              <a:t>w</a:t>
            </a:r>
            <a:r>
              <a:rPr lang="de-DE" dirty="0" smtClean="0">
                <a:latin typeface="Calibri" panose="020F0502020204030204" pitchFamily="34" charset="0"/>
              </a:rPr>
              <a:t>er betroffenen </a:t>
            </a:r>
            <a:r>
              <a:rPr lang="de-DE" dirty="0">
                <a:latin typeface="Calibri" panose="020F0502020204030204" pitchFamily="34" charset="0"/>
              </a:rPr>
              <a:t>Personen die gemäß Art. 26 Abs. 2 DS-GVO verpflichtenden Informationen zukommen </a:t>
            </a:r>
            <a:r>
              <a:rPr lang="de-DE" dirty="0" smtClean="0">
                <a:latin typeface="Calibri" panose="020F0502020204030204" pitchFamily="34" charset="0"/>
              </a:rPr>
              <a:t>lässt</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wer als Anlaufstelle für betroffene Personen agiert</a:t>
            </a:r>
          </a:p>
          <a:p>
            <a:pPr lvl="1">
              <a:lnSpc>
                <a:spcPct val="100000"/>
              </a:lnSpc>
              <a:spcBef>
                <a:spcPts val="200"/>
              </a:spcBef>
              <a:spcAft>
                <a:spcPts val="200"/>
              </a:spcAft>
            </a:pPr>
            <a:r>
              <a:rPr lang="de-DE" dirty="0" smtClean="0">
                <a:latin typeface="Calibri" panose="020F0502020204030204" pitchFamily="34" charset="0"/>
              </a:rPr>
              <a:t>Die Festlegungen müssen für betroffene Personen transparent und nachvollziehbar erfolgen; Art. 12 DS-GVO gilt auch hier</a:t>
            </a: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Vertragsbestandteil: Verantwortlichkeiten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spTree>
    <p:extLst>
      <p:ext uri="{BB962C8B-B14F-4D97-AF65-F5344CB8AC3E}">
        <p14:creationId xmlns:p14="http://schemas.microsoft.com/office/powerpoint/2010/main" val="251090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ts val="2000"/>
              </a:lnSpc>
              <a:spcBef>
                <a:spcPts val="200"/>
              </a:spcBef>
              <a:spcAft>
                <a:spcPts val="100"/>
              </a:spcAft>
              <a:buFont typeface="Symbol" panose="05050102010706020507" pitchFamily="18" charset="2"/>
              <a:buChar char="-"/>
            </a:pPr>
            <a:r>
              <a:rPr lang="de-DE" dirty="0" smtClean="0">
                <a:latin typeface="Calibri" panose="020F0502020204030204" pitchFamily="34" charset="0"/>
              </a:rPr>
              <a:t>Die Pflichten müssen festgelegt werden, z.B.</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Informationspflichten untereinander</a:t>
            </a:r>
          </a:p>
          <a:p>
            <a:pPr marL="898525" lvl="2" indent="-285750">
              <a:lnSpc>
                <a:spcPts val="2000"/>
              </a:lnSpc>
              <a:spcBef>
                <a:spcPts val="200"/>
              </a:spcBef>
              <a:spcAft>
                <a:spcPts val="100"/>
              </a:spcAft>
              <a:buFont typeface="Wingdings" panose="05000000000000000000" pitchFamily="2" charset="2"/>
              <a:buChar char="Ø"/>
            </a:pPr>
            <a:r>
              <a:rPr lang="de-DE" sz="1600" dirty="0" smtClean="0">
                <a:latin typeface="Calibri" panose="020F0502020204030204" pitchFamily="34" charset="0"/>
              </a:rPr>
              <a:t>Bei Prüfung der Verarbeitung wurden Fehler/Unregelmäßigkeiten festgestellt</a:t>
            </a:r>
          </a:p>
          <a:p>
            <a:pPr marL="898525" lvl="2" indent="-285750">
              <a:lnSpc>
                <a:spcPts val="2000"/>
              </a:lnSpc>
              <a:spcBef>
                <a:spcPts val="200"/>
              </a:spcBef>
              <a:spcAft>
                <a:spcPts val="100"/>
              </a:spcAft>
              <a:buFont typeface="Wingdings" panose="05000000000000000000" pitchFamily="2" charset="2"/>
              <a:buChar char="Ø"/>
            </a:pPr>
            <a:r>
              <a:rPr lang="de-DE" sz="1600" dirty="0" smtClean="0">
                <a:latin typeface="Calibri" panose="020F0502020204030204" pitchFamily="34" charset="0"/>
              </a:rPr>
              <a:t>Betroffen meldeten sich bei einem der Verantwortlichen bzgl. Wahrnehmung ihrer Rechte</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Wer führt welchen Teil im Verzeichnis der Verarbeitungstätigkeiten?</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Informationspflichten aus Artt. 33, 34 DS-GVO</a:t>
            </a:r>
          </a:p>
          <a:p>
            <a:pPr marL="633413" lvl="1" indent="-285750">
              <a:lnSpc>
                <a:spcPts val="2000"/>
              </a:lnSpc>
              <a:spcBef>
                <a:spcPts val="200"/>
              </a:spcBef>
              <a:spcAft>
                <a:spcPts val="100"/>
              </a:spcAft>
              <a:buFont typeface="Arial" panose="020B0604020202020204" pitchFamily="34" charset="0"/>
              <a:buChar char="•"/>
            </a:pPr>
            <a:r>
              <a:rPr lang="de-DE" dirty="0">
                <a:latin typeface="Calibri" panose="020F0502020204030204" pitchFamily="34" charset="0"/>
              </a:rPr>
              <a:t>Umgang mit Berichtigung, Löschung, Sperrung, …</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Durchführung einer Datenschutz-Folgenabschätzung</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Dokumentation der Verarbeitung</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Benennung Datenschutzbeauftragter</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Gewährleistung Vertraulichkeit</a:t>
            </a:r>
          </a:p>
          <a:p>
            <a:pPr marL="633413" lvl="1" indent="-285750">
              <a:lnSpc>
                <a:spcPts val="2000"/>
              </a:lnSpc>
              <a:spcBef>
                <a:spcPts val="200"/>
              </a:spcBef>
              <a:spcAft>
                <a:spcPts val="100"/>
              </a:spcAft>
              <a:buFont typeface="Arial" panose="020B0604020202020204" pitchFamily="34" charset="0"/>
              <a:buChar char="•"/>
            </a:pPr>
            <a:r>
              <a:rPr lang="de-DE" dirty="0" smtClean="0">
                <a:latin typeface="Calibri" panose="020F0502020204030204" pitchFamily="34" charset="0"/>
              </a:rPr>
              <a:t>Gewährleistung Sicherheit der Verarbeitung</a:t>
            </a: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1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Vertragsbestandteil: Darstellung der Pflichten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spTree>
    <p:extLst>
      <p:ext uri="{BB962C8B-B14F-4D97-AF65-F5344CB8AC3E}">
        <p14:creationId xmlns:p14="http://schemas.microsoft.com/office/powerpoint/2010/main" val="6185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Dürfen Auftragsverarbeiter eingesetzt werden?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Wenn ja, von wem ?</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Wer muss informiert werden?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Existiert ein Widerspruchsrecht der anderen Mit-Verantwortlichen?</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Drittlandverarbeitung?</a:t>
            </a: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Vertragsbestandteil: Auftragsverarbeitung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spTree>
    <p:extLst>
      <p:ext uri="{BB962C8B-B14F-4D97-AF65-F5344CB8AC3E}">
        <p14:creationId xmlns:p14="http://schemas.microsoft.com/office/powerpoint/2010/main" val="128642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Art. 82 DS-GVO regelt die datenschutzrechtliche Haftung</a:t>
            </a: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Ggf. soll die Haftung im Innenverhältnis aber detaillierter geregelt werden, z.B. </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wer hat Rückgriff auf Auftragsverarbeiter</a:t>
            </a: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6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Vertragsbestandteil: Ggf. </a:t>
            </a:r>
            <a:r>
              <a:rPr lang="de-DE" sz="2000" dirty="0">
                <a:solidFill>
                  <a:schemeClr val="bg1"/>
                </a:solidFill>
                <a:cs typeface="Arial" charset="0"/>
              </a:rPr>
              <a:t>H</a:t>
            </a:r>
            <a:r>
              <a:rPr lang="de-DE" sz="2000" dirty="0" smtClean="0">
                <a:solidFill>
                  <a:schemeClr val="bg1"/>
                </a:solidFill>
                <a:cs typeface="Arial" charset="0"/>
              </a:rPr>
              <a:t>aftung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a:t>
            </a:r>
            <a:r>
              <a:rPr lang="de-DE" sz="1000" dirty="0" smtClean="0">
                <a:latin typeface="+mn-lt"/>
              </a:rPr>
              <a:t>Dortmund</a:t>
            </a:r>
            <a:endParaRPr lang="de-DE" sz="1000" dirty="0">
              <a:latin typeface="+mn-lt"/>
            </a:endParaRP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spTree>
    <p:extLst>
      <p:ext uri="{BB962C8B-B14F-4D97-AF65-F5344CB8AC3E}">
        <p14:creationId xmlns:p14="http://schemas.microsoft.com/office/powerpoint/2010/main" val="287073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a:latin typeface="Calibri" panose="020F0502020204030204" pitchFamily="34" charset="0"/>
              </a:rPr>
              <a:t>"personenbezogene Daten" </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smtClean="0"/>
              <a:t>alle</a:t>
            </a:r>
            <a:r>
              <a:rPr lang="de-DE" dirty="0" smtClean="0">
                <a:latin typeface="Calibri" panose="020F0502020204030204" pitchFamily="34" charset="0"/>
              </a:rPr>
              <a:t> </a:t>
            </a:r>
            <a:r>
              <a:rPr lang="de-DE" dirty="0">
                <a:latin typeface="Calibri" panose="020F0502020204030204" pitchFamily="34" charset="0"/>
              </a:rPr>
              <a:t>Informationen, </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die </a:t>
            </a:r>
            <a:r>
              <a:rPr lang="de-DE" dirty="0">
                <a:latin typeface="Calibri" panose="020F0502020204030204" pitchFamily="34" charset="0"/>
              </a:rPr>
              <a:t>sich auf </a:t>
            </a:r>
            <a:r>
              <a:rPr lang="de-DE" dirty="0" smtClean="0"/>
              <a:t>eine identifizierte oder identifizierbare natürliche Person </a:t>
            </a:r>
            <a:r>
              <a:rPr lang="de-DE" dirty="0" smtClean="0">
                <a:latin typeface="Calibri" panose="020F0502020204030204" pitchFamily="34" charset="0"/>
              </a:rPr>
              <a:t>(</a:t>
            </a:r>
            <a:r>
              <a:rPr lang="de-DE" dirty="0">
                <a:latin typeface="Calibri" panose="020F0502020204030204" pitchFamily="34" charset="0"/>
              </a:rPr>
              <a:t>im Folgenden "betroffene Person") beziehen; </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als </a:t>
            </a:r>
            <a:r>
              <a:rPr lang="de-DE" dirty="0"/>
              <a:t>identifizierbar</a:t>
            </a:r>
            <a:r>
              <a:rPr lang="de-DE" dirty="0">
                <a:latin typeface="Calibri" panose="020F0502020204030204" pitchFamily="34" charset="0"/>
              </a:rPr>
              <a:t> wird eine natürliche Person </a:t>
            </a:r>
            <a:r>
              <a:rPr lang="de-DE" dirty="0"/>
              <a:t>angesehen</a:t>
            </a:r>
            <a:r>
              <a:rPr lang="de-DE" dirty="0">
                <a:latin typeface="Calibri" panose="020F0502020204030204" pitchFamily="34" charset="0"/>
              </a:rPr>
              <a:t>, </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smtClean="0"/>
              <a:t>die </a:t>
            </a:r>
            <a:r>
              <a:rPr lang="de-DE" dirty="0"/>
              <a:t>direkt oder indirekt</a:t>
            </a:r>
            <a:r>
              <a:rPr lang="de-DE" dirty="0" smtClean="0">
                <a:latin typeface="Calibri" panose="020F0502020204030204" pitchFamily="34" charset="0"/>
              </a:rPr>
              <a:t>,</a:t>
            </a:r>
          </a:p>
          <a:p>
            <a:pPr marL="742950" lvl="1" indent="-285750">
              <a:lnSpc>
                <a:spcPct val="100000"/>
              </a:lnSpc>
              <a:spcBef>
                <a:spcPts val="200"/>
              </a:spcBef>
              <a:spcAft>
                <a:spcPts val="200"/>
              </a:spcAft>
              <a:buFont typeface="Arial" panose="020B0604020202020204" pitchFamily="34" charset="0"/>
              <a:buChar char="•"/>
            </a:pPr>
            <a:r>
              <a:rPr lang="de-DE" dirty="0" smtClean="0">
                <a:latin typeface="Calibri" panose="020F0502020204030204" pitchFamily="34" charset="0"/>
              </a:rPr>
              <a:t>insbesondere </a:t>
            </a:r>
            <a:r>
              <a:rPr lang="de-DE" dirty="0">
                <a:latin typeface="Calibri" panose="020F0502020204030204" pitchFamily="34" charset="0"/>
              </a:rPr>
              <a:t>mittels Zuordnung zu einer Kennung wie einem Namen, zu einer Kennnummer, zu Standortdaten, zu einer Online-Kennung oder zu einem oder mehreren besonderen Merkmalen, die Ausdruck der physischen, physiologischen, genetischen, psychischen, wirtschaftlichen, kulturellen oder sozialen Identität dieser natürlichen Person sind, </a:t>
            </a:r>
            <a:endParaRPr lang="de-DE" dirty="0" smtClean="0">
              <a:latin typeface="Calibri" panose="020F0502020204030204" pitchFamily="34" charset="0"/>
            </a:endParaRPr>
          </a:p>
          <a:p>
            <a:pPr marL="361950" lvl="1">
              <a:lnSpc>
                <a:spcPct val="100000"/>
              </a:lnSpc>
              <a:spcBef>
                <a:spcPts val="200"/>
              </a:spcBef>
              <a:spcAft>
                <a:spcPts val="200"/>
              </a:spcAft>
            </a:pPr>
            <a:r>
              <a:rPr lang="de-DE" dirty="0" smtClean="0"/>
              <a:t>identifiziert </a:t>
            </a:r>
            <a:r>
              <a:rPr lang="de-DE" dirty="0"/>
              <a:t>werden kann</a:t>
            </a:r>
            <a:r>
              <a:rPr lang="de-DE" dirty="0">
                <a:latin typeface="Calibri" panose="020F0502020204030204" pitchFamily="34" charset="0"/>
              </a:rPr>
              <a:t>;</a:t>
            </a:r>
            <a:endParaRPr lang="de-DE" dirty="0" smtClean="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4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a:t>
            </a:r>
            <a:r>
              <a:rPr lang="de-DE" sz="2000" dirty="0">
                <a:solidFill>
                  <a:schemeClr val="bg1"/>
                </a:solidFill>
                <a:cs typeface="Arial" charset="0"/>
              </a:rPr>
              <a:t>1: personenbezogene Daten</a:t>
            </a:r>
          </a:p>
        </p:txBody>
      </p:sp>
      <p:sp>
        <p:nvSpPr>
          <p:cNvPr id="7"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Begriffsbestimmungen</a:t>
            </a:r>
            <a:br>
              <a:rPr lang="de-DE" dirty="0" smtClean="0"/>
            </a:br>
            <a:r>
              <a:rPr lang="de-DE" sz="3600" dirty="0" smtClean="0"/>
              <a:t>(</a:t>
            </a:r>
            <a:r>
              <a:rPr lang="de-DE" sz="3600" dirty="0"/>
              <a:t>Art. 4)</a:t>
            </a:r>
          </a:p>
        </p:txBody>
      </p:sp>
    </p:spTree>
    <p:extLst>
      <p:ext uri="{BB962C8B-B14F-4D97-AF65-F5344CB8AC3E}">
        <p14:creationId xmlns:p14="http://schemas.microsoft.com/office/powerpoint/2010/main" val="90666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a:latin typeface="Calibri" panose="020F0502020204030204" pitchFamily="34" charset="0"/>
              </a:rPr>
              <a:t>Ausarbeitung der </a:t>
            </a:r>
            <a:r>
              <a:rPr lang="de-DE" dirty="0" smtClean="0">
                <a:latin typeface="Calibri" panose="020F0502020204030204" pitchFamily="34" charset="0"/>
              </a:rPr>
              <a:t>GMDS:</a:t>
            </a:r>
            <a:br>
              <a:rPr lang="de-DE" dirty="0" smtClean="0">
                <a:latin typeface="Calibri" panose="020F0502020204030204" pitchFamily="34" charset="0"/>
              </a:rPr>
            </a:br>
            <a:r>
              <a:rPr lang="de-DE" dirty="0" smtClean="0">
                <a:latin typeface="Calibri" panose="020F0502020204030204" pitchFamily="34" charset="0"/>
              </a:rPr>
              <a:t>Mustervertrag inkl. Kommentierung von Art.26</a:t>
            </a:r>
            <a:r>
              <a:rPr lang="de-DE" dirty="0">
                <a:latin typeface="Calibri" panose="020F0502020204030204" pitchFamily="34" charset="0"/>
              </a:rPr>
              <a:t/>
            </a:r>
            <a:br>
              <a:rPr lang="de-DE" dirty="0">
                <a:latin typeface="Calibri" panose="020F0502020204030204" pitchFamily="34" charset="0"/>
              </a:rPr>
            </a:br>
            <a:r>
              <a:rPr lang="de-DE" dirty="0">
                <a:latin typeface="Calibri" panose="020F0502020204030204" pitchFamily="34" charset="0"/>
                <a:hlinkClick r:id="rId7"/>
              </a:rPr>
              <a:t>http://</a:t>
            </a:r>
            <a:r>
              <a:rPr lang="de-DE" dirty="0" smtClean="0">
                <a:latin typeface="Calibri" panose="020F0502020204030204" pitchFamily="34" charset="0"/>
                <a:hlinkClick r:id="rId7"/>
              </a:rPr>
              <a:t>ds-gvo.gesundheitsdatenschutz.org/html/gemeinsam_verantwortlich.php</a:t>
            </a:r>
            <a:endParaRPr lang="de-DE" dirty="0" smtClean="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a:latin typeface="Calibri" panose="020F0502020204030204" pitchFamily="34" charset="0"/>
              </a:rPr>
              <a:t>Landesbeauftragte für den Datenschutz und die </a:t>
            </a:r>
            <a:r>
              <a:rPr lang="de-DE" dirty="0" smtClean="0">
                <a:latin typeface="Calibri" panose="020F0502020204030204" pitchFamily="34" charset="0"/>
              </a:rPr>
              <a:t>Informationsfreiheit</a:t>
            </a:r>
            <a:br>
              <a:rPr lang="de-DE" dirty="0" smtClean="0">
                <a:latin typeface="Calibri" panose="020F0502020204030204" pitchFamily="34" charset="0"/>
              </a:rPr>
            </a:br>
            <a:r>
              <a:rPr lang="de-DE" dirty="0" smtClean="0">
                <a:latin typeface="Calibri" panose="020F0502020204030204" pitchFamily="34" charset="0"/>
              </a:rPr>
              <a:t>Mustervertrag sowie Muster bzgl. </a:t>
            </a:r>
            <a:r>
              <a:rPr lang="de-DE" dirty="0">
                <a:latin typeface="Calibri" panose="020F0502020204030204" pitchFamily="34" charset="0"/>
              </a:rPr>
              <a:t>Informationspflichten</a:t>
            </a:r>
            <a:br>
              <a:rPr lang="de-DE" dirty="0">
                <a:latin typeface="Calibri" panose="020F0502020204030204" pitchFamily="34" charset="0"/>
              </a:rPr>
            </a:br>
            <a:r>
              <a:rPr lang="de-DE" dirty="0">
                <a:latin typeface="Calibri" panose="020F0502020204030204" pitchFamily="34" charset="0"/>
                <a:hlinkClick r:id="rId8"/>
              </a:rPr>
              <a:t>https://www.baden-wuerttemberg.datenschutz.de/mehr-licht-gemeinsame-verantwortlichkeit-sinnvoll-gestalten</a:t>
            </a:r>
            <a:r>
              <a:rPr lang="de-DE" dirty="0" smtClean="0">
                <a:latin typeface="Calibri" panose="020F0502020204030204" pitchFamily="34" charset="0"/>
                <a:hlinkClick r:id="rId8"/>
              </a:rPr>
              <a:t>/</a:t>
            </a:r>
            <a:endParaRPr lang="de-DE" dirty="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r>
              <a:rPr lang="de-DE" dirty="0" smtClean="0">
                <a:latin typeface="Calibri" panose="020F0502020204030204" pitchFamily="34" charset="0"/>
              </a:rPr>
              <a:t>Moos: Datenschutz- </a:t>
            </a:r>
            <a:r>
              <a:rPr lang="de-DE" dirty="0">
                <a:latin typeface="Calibri" panose="020F0502020204030204" pitchFamily="34" charset="0"/>
              </a:rPr>
              <a:t>und </a:t>
            </a:r>
            <a:r>
              <a:rPr lang="de-DE" dirty="0" smtClean="0">
                <a:latin typeface="Calibri" panose="020F0502020204030204" pitchFamily="34" charset="0"/>
              </a:rPr>
              <a:t>Datennutzungsverträge</a:t>
            </a:r>
            <a:r>
              <a:rPr lang="de-DE" dirty="0">
                <a:latin typeface="Calibri" panose="020F0502020204030204" pitchFamily="34" charset="0"/>
              </a:rPr>
              <a:t>. </a:t>
            </a:r>
            <a:r>
              <a:rPr lang="de-DE" dirty="0" smtClean="0">
                <a:latin typeface="Calibri" panose="020F0502020204030204" pitchFamily="34" charset="0"/>
              </a:rPr>
              <a:t>Verlag </a:t>
            </a:r>
            <a:r>
              <a:rPr lang="de-DE" dirty="0">
                <a:latin typeface="Calibri" panose="020F0502020204030204" pitchFamily="34" charset="0"/>
              </a:rPr>
              <a:t>Otto </a:t>
            </a:r>
            <a:r>
              <a:rPr lang="de-DE" dirty="0" smtClean="0">
                <a:latin typeface="Calibri" panose="020F0502020204030204" pitchFamily="34" charset="0"/>
              </a:rPr>
              <a:t>Schmidt, </a:t>
            </a:r>
            <a:r>
              <a:rPr lang="de-DE" dirty="0">
                <a:latin typeface="Calibri" panose="020F0502020204030204" pitchFamily="34" charset="0"/>
              </a:rPr>
              <a:t>2</a:t>
            </a:r>
            <a:r>
              <a:rPr lang="de-DE" dirty="0" smtClean="0">
                <a:latin typeface="Calibri" panose="020F0502020204030204" pitchFamily="34" charset="0"/>
              </a:rPr>
              <a:t>. </a:t>
            </a:r>
            <a:r>
              <a:rPr lang="de-DE" dirty="0">
                <a:latin typeface="Calibri" panose="020F0502020204030204" pitchFamily="34" charset="0"/>
              </a:rPr>
              <a:t>Auflage 2018. </a:t>
            </a:r>
            <a:r>
              <a:rPr lang="de-DE" dirty="0" smtClean="0">
                <a:latin typeface="Calibri" panose="020F0502020204030204" pitchFamily="34" charset="0"/>
              </a:rPr>
              <a:t>ISBN 978-3-504-56100-0</a:t>
            </a:r>
            <a:br>
              <a:rPr lang="de-DE" dirty="0" smtClean="0">
                <a:latin typeface="Calibri" panose="020F0502020204030204" pitchFamily="34" charset="0"/>
              </a:rPr>
            </a:br>
            <a:r>
              <a:rPr lang="de-DE" dirty="0" smtClean="0">
                <a:latin typeface="Calibri" panose="020F0502020204030204" pitchFamily="34" charset="0"/>
              </a:rPr>
              <a:t>Muster für Vertragsgestaltung</a:t>
            </a:r>
          </a:p>
          <a:p>
            <a:pPr marL="285750" indent="-285750">
              <a:lnSpc>
                <a:spcPct val="100000"/>
              </a:lnSpc>
              <a:spcBef>
                <a:spcPts val="200"/>
              </a:spcBef>
              <a:spcAft>
                <a:spcPts val="200"/>
              </a:spcAft>
              <a:buFont typeface="Symbol" panose="05050102010706020507" pitchFamily="18" charset="2"/>
              <a:buChar char="-"/>
            </a:pPr>
            <a:r>
              <a:rPr lang="de-DE" dirty="0">
                <a:latin typeface="Calibri" panose="020F0502020204030204" pitchFamily="34" charset="0"/>
              </a:rPr>
              <a:t>Stephan </a:t>
            </a:r>
            <a:r>
              <a:rPr lang="de-DE" dirty="0" smtClean="0">
                <a:latin typeface="Calibri" panose="020F0502020204030204" pitchFamily="34" charset="0"/>
              </a:rPr>
              <a:t>Hansen-</a:t>
            </a:r>
            <a:r>
              <a:rPr lang="de-DE" dirty="0" err="1" smtClean="0">
                <a:latin typeface="Calibri" panose="020F0502020204030204" pitchFamily="34" charset="0"/>
              </a:rPr>
              <a:t>Oest</a:t>
            </a:r>
            <a:r>
              <a:rPr lang="de-DE" dirty="0">
                <a:latin typeface="Calibri" panose="020F0502020204030204" pitchFamily="34" charset="0"/>
              </a:rPr>
              <a:t/>
            </a:r>
            <a:br>
              <a:rPr lang="de-DE" dirty="0">
                <a:latin typeface="Calibri" panose="020F0502020204030204" pitchFamily="34" charset="0"/>
              </a:rPr>
            </a:br>
            <a:r>
              <a:rPr lang="de-DE" dirty="0">
                <a:latin typeface="Calibri" panose="020F0502020204030204" pitchFamily="34" charset="0"/>
              </a:rPr>
              <a:t>Mustervertrag</a:t>
            </a:r>
            <a:br>
              <a:rPr lang="de-DE" dirty="0">
                <a:latin typeface="Calibri" panose="020F0502020204030204" pitchFamily="34" charset="0"/>
              </a:rPr>
            </a:br>
            <a:r>
              <a:rPr lang="de-DE" dirty="0">
                <a:latin typeface="Calibri" panose="020F0502020204030204" pitchFamily="34" charset="0"/>
                <a:hlinkClick r:id="rId9"/>
              </a:rPr>
              <a:t>https://www.datenschutz-guru.de/mustervertrag-gemeinsame-verantwortlichkeit</a:t>
            </a:r>
            <a:r>
              <a:rPr lang="de-DE" dirty="0" smtClean="0">
                <a:latin typeface="Calibri" panose="020F0502020204030204" pitchFamily="34" charset="0"/>
                <a:hlinkClick r:id="rId9"/>
              </a:rPr>
              <a:t>/</a:t>
            </a:r>
            <a:endParaRPr lang="de-DE" dirty="0">
              <a:latin typeface="Calibri" panose="020F0502020204030204" pitchFamily="34" charset="0"/>
            </a:endParaRPr>
          </a:p>
          <a:p>
            <a:pPr marL="285750" indent="-285750">
              <a:lnSpc>
                <a:spcPct val="100000"/>
              </a:lnSpc>
              <a:spcBef>
                <a:spcPts val="200"/>
              </a:spcBef>
              <a:spcAft>
                <a:spcPts val="200"/>
              </a:spcAft>
              <a:buFont typeface="Symbol" panose="05050102010706020507" pitchFamily="18" charset="2"/>
              <a:buChar char="-"/>
            </a:pPr>
            <a:endParaRPr lang="de-DE" dirty="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86" name="think-cell Folie" r:id="rId10" imgW="360" imgH="360" progId="">
                  <p:embed/>
                </p:oleObj>
              </mc:Choice>
              <mc:Fallback>
                <p:oleObj name="think-cell Folie" r:id="rId10" imgW="360" imgH="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Muster für vertragliche Vereinbarung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spTree>
    <p:extLst>
      <p:ext uri="{BB962C8B-B14F-4D97-AF65-F5344CB8AC3E}">
        <p14:creationId xmlns:p14="http://schemas.microsoft.com/office/powerpoint/2010/main" val="315342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ChangeArrowheads="1"/>
          </p:cNvSpPr>
          <p:nvPr>
            <p:custDataLst>
              <p:tags r:id="rId2"/>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a:latin typeface="Calibri" panose="020F0502020204030204" pitchFamily="34" charset="0"/>
              </a:rPr>
              <a:t>Ausarbeitung der </a:t>
            </a:r>
            <a:r>
              <a:rPr lang="de-DE" dirty="0" smtClean="0">
                <a:latin typeface="Calibri" panose="020F0502020204030204" pitchFamily="34" charset="0"/>
              </a:rPr>
              <a:t>GMDS:</a:t>
            </a:r>
            <a:br>
              <a:rPr lang="de-DE" dirty="0" smtClean="0">
                <a:latin typeface="Calibri" panose="020F0502020204030204" pitchFamily="34" charset="0"/>
              </a:rPr>
            </a:br>
            <a:r>
              <a:rPr lang="de-DE" dirty="0" smtClean="0">
                <a:latin typeface="Calibri" panose="020F0502020204030204" pitchFamily="34" charset="0"/>
              </a:rPr>
              <a:t>Mustervertrag inkl. Kommentierung von Art.26</a:t>
            </a:r>
            <a:r>
              <a:rPr lang="de-DE" dirty="0">
                <a:latin typeface="Calibri" panose="020F0502020204030204" pitchFamily="34" charset="0"/>
              </a:rPr>
              <a:t/>
            </a:r>
            <a:br>
              <a:rPr lang="de-DE" dirty="0">
                <a:latin typeface="Calibri" panose="020F0502020204030204" pitchFamily="34" charset="0"/>
              </a:rPr>
            </a:br>
            <a:r>
              <a:rPr lang="de-DE" dirty="0">
                <a:latin typeface="Calibri" panose="020F0502020204030204" pitchFamily="34" charset="0"/>
                <a:hlinkClick r:id="rId7"/>
              </a:rPr>
              <a:t>http://</a:t>
            </a:r>
            <a:r>
              <a:rPr lang="de-DE" dirty="0" smtClean="0">
                <a:latin typeface="Calibri" panose="020F0502020204030204" pitchFamily="34" charset="0"/>
                <a:hlinkClick r:id="rId7"/>
              </a:rPr>
              <a:t>ds-gvo.gesundheitsdatenschutz.org/html/gemeinsam_verantwortlich.php</a:t>
            </a:r>
            <a:endParaRPr lang="de-DE" dirty="0" smtClean="0">
              <a:latin typeface="Calibri" panose="020F0502020204030204" pitchFamily="34" charset="0"/>
            </a:endParaRPr>
          </a:p>
        </p:txBody>
      </p:sp>
      <p:graphicFrame>
        <p:nvGraphicFramePr>
          <p:cNvPr id="74767" name="Object 15"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66" name="think-cell Folie" r:id="rId8" imgW="360" imgH="360" progId="">
                  <p:embed/>
                </p:oleObj>
              </mc:Choice>
              <mc:Fallback>
                <p:oleObj name="think-cell Foli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Muster für vertragliche Vereinbarung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Vereinbarung gemäß </a:t>
            </a:r>
            <a:br>
              <a:rPr lang="de-DE" dirty="0"/>
            </a:br>
            <a:r>
              <a:rPr lang="de-DE" dirty="0"/>
              <a:t>Art. 26 Abs. 1 </a:t>
            </a:r>
            <a:r>
              <a:rPr lang="de-DE" dirty="0" smtClean="0"/>
              <a:t>DS-GVO</a:t>
            </a:r>
            <a:endParaRPr lang="de-DE" dirty="0"/>
          </a:p>
        </p:txBody>
      </p:sp>
      <p:graphicFrame>
        <p:nvGraphicFramePr>
          <p:cNvPr id="3" name="Objekt 2"/>
          <p:cNvGraphicFramePr>
            <a:graphicFrameLocks noChangeAspect="1"/>
          </p:cNvGraphicFramePr>
          <p:nvPr>
            <p:extLst>
              <p:ext uri="{D42A27DB-BD31-4B8C-83A1-F6EECF244321}">
                <p14:modId xmlns:p14="http://schemas.microsoft.com/office/powerpoint/2010/main" val="1295112139"/>
              </p:ext>
            </p:extLst>
          </p:nvPr>
        </p:nvGraphicFramePr>
        <p:xfrm>
          <a:off x="1200750" y="3878357"/>
          <a:ext cx="6395586" cy="1324744"/>
        </p:xfrm>
        <a:graphic>
          <a:graphicData uri="http://schemas.openxmlformats.org/presentationml/2006/ole">
            <mc:AlternateContent xmlns:mc="http://schemas.openxmlformats.org/markup-compatibility/2006">
              <mc:Choice xmlns:v="urn:schemas-microsoft-com:vml" Requires="v">
                <p:oleObj spid="_x0000_s96267" name="Objekt-Manager-Shellobjekt" showAsIcon="1" r:id="rId10" imgW="2536920" imgH="524880" progId="Package">
                  <p:embed/>
                </p:oleObj>
              </mc:Choice>
              <mc:Fallback>
                <p:oleObj name="Objekt-Manager-Shellobjekt" showAsIcon="1" r:id="rId10" imgW="2536920" imgH="524880" progId="Package">
                  <p:embed/>
                  <p:pic>
                    <p:nvPicPr>
                      <p:cNvPr id="0" name=""/>
                      <p:cNvPicPr/>
                      <p:nvPr/>
                    </p:nvPicPr>
                    <p:blipFill>
                      <a:blip r:embed="rId11"/>
                      <a:stretch>
                        <a:fillRect/>
                      </a:stretch>
                    </p:blipFill>
                    <p:spPr>
                      <a:xfrm>
                        <a:off x="1200750" y="3878357"/>
                        <a:ext cx="6395586" cy="1324744"/>
                      </a:xfrm>
                      <a:prstGeom prst="rect">
                        <a:avLst/>
                      </a:prstGeom>
                    </p:spPr>
                  </p:pic>
                </p:oleObj>
              </mc:Fallback>
            </mc:AlternateContent>
          </a:graphicData>
        </a:graphic>
      </p:graphicFrame>
    </p:spTree>
    <p:extLst>
      <p:ext uri="{BB962C8B-B14F-4D97-AF65-F5344CB8AC3E}">
        <p14:creationId xmlns:p14="http://schemas.microsoft.com/office/powerpoint/2010/main" val="56593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de-DE" dirty="0">
                <a:latin typeface="Calibri" panose="020F0502020204030204" pitchFamily="34" charset="0"/>
              </a:rPr>
              <a:t>„Handel“ mit </a:t>
            </a:r>
            <a:r>
              <a:rPr lang="de-DE" dirty="0" smtClean="0">
                <a:latin typeface="Calibri" panose="020F0502020204030204" pitchFamily="34" charset="0"/>
              </a:rPr>
              <a:t>Daten:</a:t>
            </a:r>
            <a:br>
              <a:rPr lang="de-DE" dirty="0" smtClean="0">
                <a:latin typeface="Calibri" panose="020F0502020204030204" pitchFamily="34" charset="0"/>
              </a:rPr>
            </a:br>
            <a:r>
              <a:rPr lang="de-DE" dirty="0" smtClean="0">
                <a:latin typeface="Calibri" panose="020F0502020204030204" pitchFamily="34" charset="0"/>
              </a:rPr>
              <a:t>Daten </a:t>
            </a:r>
            <a:r>
              <a:rPr lang="de-DE" dirty="0">
                <a:latin typeface="Calibri" panose="020F0502020204030204" pitchFamily="34" charset="0"/>
              </a:rPr>
              <a:t>kaufen</a:t>
            </a:r>
          </a:p>
        </p:txBody>
      </p:sp>
    </p:spTree>
    <p:extLst>
      <p:ext uri="{BB962C8B-B14F-4D97-AF65-F5344CB8AC3E}">
        <p14:creationId xmlns:p14="http://schemas.microsoft.com/office/powerpoint/2010/main" val="3593113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2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Sacheigentum i.S.v. §  903 S. 1 BGB</a:t>
            </a:r>
          </a:p>
          <a:p>
            <a:pPr marL="801688" lvl="2" indent="-342900" defTabSz="914400">
              <a:lnSpc>
                <a:spcPct val="90000"/>
              </a:lnSpc>
              <a:spcBef>
                <a:spcPct val="25000"/>
              </a:spcBef>
              <a:buSzTx/>
              <a:buFont typeface="Arial" panose="020B0604020202020204" pitchFamily="34" charset="0"/>
              <a:buChar char="•"/>
            </a:pPr>
            <a:r>
              <a:rPr lang="de-DE" sz="2000" dirty="0" smtClean="0">
                <a:latin typeface="Calibri" panose="020F0502020204030204" pitchFamily="34" charset="0"/>
              </a:rPr>
              <a:t>Möglich für dingliche Manifestationen, z.B. Festplatte, CD/DVD,  usw.</a:t>
            </a:r>
          </a:p>
          <a:p>
            <a:pPr marL="287338" lvl="1" indent="-28575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Immaterialgüterrecht </a:t>
            </a:r>
            <a:r>
              <a:rPr lang="de-DE" sz="2000" dirty="0" smtClean="0">
                <a:latin typeface="Calibri" panose="020F0502020204030204" pitchFamily="34" charset="0"/>
              </a:rPr>
              <a:t>i.S.v. Patent-</a:t>
            </a:r>
            <a:r>
              <a:rPr lang="de-DE" sz="2000" dirty="0">
                <a:latin typeface="Calibri" panose="020F0502020204030204" pitchFamily="34" charset="0"/>
              </a:rPr>
              <a:t>, Marken-, Urheberrecht </a:t>
            </a:r>
            <a:r>
              <a:rPr lang="de-DE" sz="2000" dirty="0" smtClean="0">
                <a:latin typeface="Calibri" panose="020F0502020204030204" pitchFamily="34" charset="0"/>
              </a:rPr>
              <a:t>… </a:t>
            </a:r>
            <a:br>
              <a:rPr lang="de-DE" sz="2000" dirty="0" smtClean="0">
                <a:latin typeface="Calibri" panose="020F0502020204030204" pitchFamily="34" charset="0"/>
              </a:rPr>
            </a:br>
            <a:r>
              <a:rPr lang="de-DE" sz="2000" dirty="0" smtClean="0">
                <a:latin typeface="Calibri" panose="020F0502020204030204" pitchFamily="34" charset="0"/>
              </a:rPr>
              <a:t>(„Recht am geistigen Eigentum“)</a:t>
            </a:r>
          </a:p>
          <a:p>
            <a:pPr marL="801688" lvl="2" indent="-342900" defTabSz="914400">
              <a:lnSpc>
                <a:spcPct val="90000"/>
              </a:lnSpc>
              <a:spcBef>
                <a:spcPct val="25000"/>
              </a:spcBef>
              <a:buSzTx/>
              <a:buFont typeface="Arial" panose="020B0604020202020204" pitchFamily="34" charset="0"/>
              <a:buChar char="•"/>
            </a:pPr>
            <a:r>
              <a:rPr lang="de-DE" sz="2000" dirty="0">
                <a:latin typeface="Calibri" panose="020F0502020204030204" pitchFamily="34" charset="0"/>
              </a:rPr>
              <a:t>Daten </a:t>
            </a:r>
            <a:r>
              <a:rPr lang="de-DE" sz="2000" dirty="0" smtClean="0">
                <a:latin typeface="Calibri" panose="020F0502020204030204" pitchFamily="34" charset="0"/>
              </a:rPr>
              <a:t>fallen jedoch nicht </a:t>
            </a:r>
            <a:r>
              <a:rPr lang="de-DE" sz="2000" dirty="0">
                <a:latin typeface="Calibri" panose="020F0502020204030204" pitchFamily="34" charset="0"/>
              </a:rPr>
              <a:t>in den Anwendungsbereich eines bestehenden </a:t>
            </a:r>
            <a:r>
              <a:rPr lang="de-DE" sz="2000" dirty="0" smtClean="0">
                <a:latin typeface="Calibri" panose="020F0502020204030204" pitchFamily="34" charset="0"/>
              </a:rPr>
              <a:t>Immaterialgüterrechts</a:t>
            </a:r>
          </a:p>
          <a:p>
            <a:pPr marL="344488" lvl="1" indent="-342900" defTabSz="914400">
              <a:lnSpc>
                <a:spcPct val="90000"/>
              </a:lnSpc>
              <a:spcBef>
                <a:spcPct val="25000"/>
              </a:spcBef>
              <a:buSzTx/>
              <a:buFont typeface="Calibri" panose="020F0502020204030204" pitchFamily="34" charset="0"/>
              <a:buChar char="→"/>
            </a:pPr>
            <a:r>
              <a:rPr lang="de-DE" sz="2000" dirty="0">
                <a:latin typeface="Calibri" panose="020F0502020204030204" pitchFamily="34" charset="0"/>
              </a:rPr>
              <a:t>Dateneigentum </a:t>
            </a:r>
            <a:r>
              <a:rPr lang="de-DE" sz="2000" dirty="0" smtClean="0">
                <a:latin typeface="Calibri" panose="020F0502020204030204" pitchFamily="34" charset="0"/>
              </a:rPr>
              <a:t>= Analogie </a:t>
            </a:r>
            <a:r>
              <a:rPr lang="de-DE" sz="2000" dirty="0">
                <a:latin typeface="Calibri" panose="020F0502020204030204" pitchFamily="34" charset="0"/>
              </a:rPr>
              <a:t>zum </a:t>
            </a:r>
            <a:r>
              <a:rPr lang="de-DE" sz="2000" dirty="0" smtClean="0">
                <a:latin typeface="Calibri" panose="020F0502020204030204" pitchFamily="34" charset="0"/>
              </a:rPr>
              <a:t>Sacheigentum?</a:t>
            </a:r>
          </a:p>
          <a:p>
            <a:pPr marL="801688" lvl="2" indent="-342900" defTabSz="914400">
              <a:lnSpc>
                <a:spcPct val="90000"/>
              </a:lnSpc>
              <a:spcBef>
                <a:spcPct val="25000"/>
              </a:spcBef>
              <a:buSzTx/>
              <a:buFont typeface="Arial" panose="020B0604020202020204" pitchFamily="34" charset="0"/>
              <a:buChar char="•"/>
            </a:pPr>
            <a:r>
              <a:rPr lang="de-DE" sz="2000" dirty="0" smtClean="0">
                <a:latin typeface="Calibri" panose="020F0502020204030204" pitchFamily="34" charset="0"/>
              </a:rPr>
              <a:t>Setzt  </a:t>
            </a:r>
            <a:r>
              <a:rPr lang="de-DE" sz="2000" dirty="0">
                <a:latin typeface="Calibri" panose="020F0502020204030204" pitchFamily="34" charset="0"/>
              </a:rPr>
              <a:t>planwidrigen Regelungslücke im Gesetz </a:t>
            </a:r>
            <a:r>
              <a:rPr lang="de-DE" sz="2000" dirty="0" smtClean="0">
                <a:latin typeface="Calibri" panose="020F0502020204030204" pitchFamily="34" charset="0"/>
              </a:rPr>
              <a:t>und eine </a:t>
            </a:r>
            <a:r>
              <a:rPr lang="de-DE" sz="2000" dirty="0">
                <a:latin typeface="Calibri" panose="020F0502020204030204" pitchFamily="34" charset="0"/>
              </a:rPr>
              <a:t>vergleichbare </a:t>
            </a:r>
            <a:r>
              <a:rPr lang="de-DE" sz="2000" dirty="0" smtClean="0">
                <a:latin typeface="Calibri" panose="020F0502020204030204" pitchFamily="34" charset="0"/>
              </a:rPr>
              <a:t>Interessenlage voraus</a:t>
            </a:r>
          </a:p>
          <a:p>
            <a:pPr marL="801688" lvl="2" indent="-342900" defTabSz="914400">
              <a:lnSpc>
                <a:spcPct val="90000"/>
              </a:lnSpc>
              <a:spcBef>
                <a:spcPct val="25000"/>
              </a:spcBef>
              <a:buSzTx/>
              <a:buFont typeface="Arial" panose="020B0604020202020204" pitchFamily="34" charset="0"/>
              <a:buChar char="•"/>
            </a:pPr>
            <a:r>
              <a:rPr lang="de-DE" sz="2000" dirty="0" smtClean="0">
                <a:latin typeface="Calibri" panose="020F0502020204030204" pitchFamily="34" charset="0"/>
              </a:rPr>
              <a:t>Wird in Literatur z.T. bejaht (z.B. </a:t>
            </a:r>
            <a:r>
              <a:rPr lang="de-DE" sz="2000" dirty="0" err="1" smtClean="0">
                <a:latin typeface="Calibri" panose="020F0502020204030204" pitchFamily="34" charset="0"/>
              </a:rPr>
              <a:t>Hoeren</a:t>
            </a:r>
            <a:r>
              <a:rPr lang="de-DE" sz="2000" baseline="30000" dirty="0" smtClean="0">
                <a:latin typeface="Calibri" panose="020F0502020204030204" pitchFamily="34" charset="0"/>
              </a:rPr>
              <a:t>*</a:t>
            </a:r>
            <a:r>
              <a:rPr lang="de-DE" sz="2000" dirty="0" smtClean="0">
                <a:latin typeface="Calibri" panose="020F0502020204030204" pitchFamily="34" charset="0"/>
              </a:rPr>
              <a:t>), ist aber nicht unumstritten</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Möglichkeiten</a:t>
            </a:r>
            <a:endParaRPr lang="de-DE" sz="2000" dirty="0">
              <a:solidFill>
                <a:schemeClr val="bg1"/>
              </a:solidFill>
              <a:cs typeface="Arial" charset="0"/>
            </a:endParaRPr>
          </a:p>
        </p:txBody>
      </p:sp>
      <p:sp>
        <p:nvSpPr>
          <p:cNvPr id="2" name="Textfeld 1"/>
          <p:cNvSpPr txBox="1"/>
          <p:nvPr/>
        </p:nvSpPr>
        <p:spPr>
          <a:xfrm>
            <a:off x="371475" y="6019800"/>
            <a:ext cx="8268033" cy="369332"/>
          </a:xfrm>
          <a:prstGeom prst="rect">
            <a:avLst/>
          </a:prstGeom>
          <a:noFill/>
        </p:spPr>
        <p:txBody>
          <a:bodyPr wrap="none" lIns="0" tIns="0" rIns="0" bIns="0" rtlCol="0">
            <a:spAutoFit/>
          </a:bodyPr>
          <a:lstStyle/>
          <a:p>
            <a:pPr marL="85725" indent="-85725">
              <a:lnSpc>
                <a:spcPct val="100000"/>
              </a:lnSpc>
              <a:spcBef>
                <a:spcPts val="0"/>
              </a:spcBef>
              <a:spcAft>
                <a:spcPts val="0"/>
              </a:spcAft>
              <a:buClr>
                <a:schemeClr val="tx2"/>
              </a:buClr>
              <a:tabLst>
                <a:tab pos="85725" algn="l"/>
              </a:tabLst>
            </a:pPr>
            <a:r>
              <a:rPr lang="de-DE" sz="1200" baseline="30000" dirty="0" smtClean="0"/>
              <a:t>*</a:t>
            </a:r>
            <a:r>
              <a:rPr lang="de-DE" sz="1200" dirty="0" smtClean="0"/>
              <a:t>	</a:t>
            </a:r>
            <a:r>
              <a:rPr lang="de-DE" sz="1200" dirty="0" err="1" smtClean="0"/>
              <a:t>Hoeren</a:t>
            </a:r>
            <a:r>
              <a:rPr lang="de-DE" sz="1200" dirty="0" smtClean="0"/>
              <a:t> T. (2013) Dateneigentum. MMR: 486-491, online unter </a:t>
            </a:r>
            <a:br>
              <a:rPr lang="de-DE" sz="1200" dirty="0" smtClean="0"/>
            </a:br>
            <a:r>
              <a:rPr lang="de-DE" sz="1200" dirty="0" smtClean="0">
                <a:hlinkClick r:id="rId9"/>
              </a:rPr>
              <a:t>https://www.uni-muenster.de/Jura.itm/hoeren/veroeffentlichungen/hoeren_veroeffentlichungen/Dateneigentum_MMR_2013_486-491.pdf</a:t>
            </a:r>
            <a:endParaRPr lang="de-DE" sz="1200" dirty="0" smtClean="0"/>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lstStyle/>
          <a:p>
            <a:r>
              <a:rPr lang="de-DE" dirty="0"/>
              <a:t>Eigentum an Daten?</a:t>
            </a:r>
          </a:p>
        </p:txBody>
      </p:sp>
    </p:spTree>
    <p:extLst>
      <p:ext uri="{BB962C8B-B14F-4D97-AF65-F5344CB8AC3E}">
        <p14:creationId xmlns:p14="http://schemas.microsoft.com/office/powerpoint/2010/main" val="149648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49"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Hypothese: Daten sind </a:t>
            </a:r>
            <a:r>
              <a:rPr lang="de-DE" sz="2000" dirty="0" smtClean="0">
                <a:latin typeface="Calibri" panose="020F0502020204030204" pitchFamily="34" charset="0"/>
              </a:rPr>
              <a:t>nicht eigentumsfähig</a:t>
            </a:r>
          </a:p>
          <a:p>
            <a:pPr marL="801688" lvl="2" indent="-342900" defTabSz="914400">
              <a:lnSpc>
                <a:spcPct val="90000"/>
              </a:lnSpc>
              <a:spcBef>
                <a:spcPct val="25000"/>
              </a:spcBef>
              <a:buSzTx/>
              <a:buFont typeface="Arial" panose="020B0604020202020204" pitchFamily="34" charset="0"/>
              <a:buChar char="•"/>
            </a:pPr>
            <a:r>
              <a:rPr lang="de-DE" sz="2000" dirty="0">
                <a:latin typeface="Calibri" panose="020F0502020204030204" pitchFamily="34" charset="0"/>
              </a:rPr>
              <a:t>Was ist bei Auswertung und Kommerzialisierung großer </a:t>
            </a:r>
            <a:r>
              <a:rPr lang="de-DE" sz="2000" dirty="0" smtClean="0">
                <a:latin typeface="Calibri" panose="020F0502020204030204" pitchFamily="34" charset="0"/>
              </a:rPr>
              <a:t>Datenmengen zu beachten?</a:t>
            </a:r>
          </a:p>
          <a:p>
            <a:pPr marL="1258888" lvl="3" indent="-342900" defTabSz="914400">
              <a:lnSpc>
                <a:spcPct val="90000"/>
              </a:lnSpc>
              <a:spcBef>
                <a:spcPct val="25000"/>
              </a:spcBef>
              <a:buSzTx/>
              <a:buFont typeface="Wingdings" panose="05000000000000000000" pitchFamily="2" charset="2"/>
              <a:buChar char="Ø"/>
            </a:pPr>
            <a:r>
              <a:rPr lang="de-DE" sz="2000" dirty="0" smtClean="0">
                <a:latin typeface="Calibri" panose="020F0502020204030204" pitchFamily="34" charset="0"/>
              </a:rPr>
              <a:t>Personenbezogene Daten: Datenschutzrecht</a:t>
            </a:r>
          </a:p>
          <a:p>
            <a:pPr marL="1258888" lvl="3" indent="-342900" defTabSz="914400">
              <a:lnSpc>
                <a:spcPct val="90000"/>
              </a:lnSpc>
              <a:spcBef>
                <a:spcPct val="25000"/>
              </a:spcBef>
              <a:buSzTx/>
              <a:buFont typeface="Wingdings" panose="05000000000000000000" pitchFamily="2" charset="2"/>
              <a:buChar char="Ø"/>
            </a:pPr>
            <a:r>
              <a:rPr lang="de-DE" sz="2000" dirty="0">
                <a:latin typeface="Calibri" panose="020F0502020204030204" pitchFamily="34" charset="0"/>
              </a:rPr>
              <a:t>Geschäfts- und Betriebsgeheimnisse : Straf- und Deliktsrecht sowie </a:t>
            </a:r>
            <a:r>
              <a:rPr lang="de-DE" sz="2000" dirty="0" smtClean="0">
                <a:latin typeface="Calibri" panose="020F0502020204030204" pitchFamily="34" charset="0"/>
              </a:rPr>
              <a:t>UWG</a:t>
            </a:r>
          </a:p>
          <a:p>
            <a:pPr marL="801688" lvl="2" indent="-342900" defTabSz="914400">
              <a:lnSpc>
                <a:spcPct val="90000"/>
              </a:lnSpc>
              <a:spcBef>
                <a:spcPct val="25000"/>
              </a:spcBef>
              <a:buSzTx/>
              <a:buFont typeface="Calibri" panose="020F0502020204030204" pitchFamily="34" charset="0"/>
              <a:buChar char="→"/>
            </a:pPr>
            <a:r>
              <a:rPr lang="de-DE" sz="2000" dirty="0">
                <a:latin typeface="Calibri" panose="020F0502020204030204" pitchFamily="34" charset="0"/>
              </a:rPr>
              <a:t>Folgerung: </a:t>
            </a:r>
            <a:r>
              <a:rPr lang="de-DE" sz="2000" dirty="0" smtClean="0">
                <a:latin typeface="Calibri" panose="020F0502020204030204" pitchFamily="34" charset="0"/>
              </a:rPr>
              <a:t>Rechtssichere Verwertung </a:t>
            </a:r>
            <a:r>
              <a:rPr lang="de-DE" sz="2000" dirty="0">
                <a:latin typeface="Calibri" panose="020F0502020204030204" pitchFamily="34" charset="0"/>
              </a:rPr>
              <a:t>und Kommerzialisierung verlangt umfassender </a:t>
            </a:r>
            <a:r>
              <a:rPr lang="de-DE" sz="2000" dirty="0" smtClean="0">
                <a:latin typeface="Calibri" panose="020F0502020204030204" pitchFamily="34" charset="0"/>
              </a:rPr>
              <a:t>vertragliche </a:t>
            </a:r>
            <a:r>
              <a:rPr lang="de-DE" sz="2000" dirty="0">
                <a:latin typeface="Calibri" panose="020F0502020204030204" pitchFamily="34" charset="0"/>
              </a:rPr>
              <a:t>Regelungen zwischen </a:t>
            </a:r>
            <a:r>
              <a:rPr lang="de-DE" sz="2000" dirty="0" smtClean="0">
                <a:latin typeface="Calibri" panose="020F0502020204030204" pitchFamily="34" charset="0"/>
              </a:rPr>
              <a:t>Datensubjekt (i.S. der von der Datenverarbeitung betroffenen juristischen/natürlichen Person) </a:t>
            </a:r>
            <a:r>
              <a:rPr lang="de-DE" sz="2000" dirty="0">
                <a:latin typeface="Calibri" panose="020F0502020204030204" pitchFamily="34" charset="0"/>
              </a:rPr>
              <a:t>und Unternehmen</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Dann ist ja alles gut?</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Schwierigkeit: Wie dann damit Handel betreiben?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Eigentum an Daten </a:t>
            </a:r>
            <a:r>
              <a:rPr lang="de-DE" dirty="0" smtClean="0"/>
              <a:t>–</a:t>
            </a:r>
            <a:br>
              <a:rPr lang="de-DE" dirty="0" smtClean="0"/>
            </a:br>
            <a:r>
              <a:rPr lang="de-DE" dirty="0" smtClean="0"/>
              <a:t>Eher </a:t>
            </a:r>
            <a:r>
              <a:rPr lang="de-DE" dirty="0"/>
              <a:t>„Nein“</a:t>
            </a:r>
          </a:p>
        </p:txBody>
      </p:sp>
    </p:spTree>
    <p:extLst>
      <p:ext uri="{BB962C8B-B14F-4D97-AF65-F5344CB8AC3E}">
        <p14:creationId xmlns:p14="http://schemas.microsoft.com/office/powerpoint/2010/main" val="410319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7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dirty="0" smtClean="0">
                <a:latin typeface="Calibri" panose="020F0502020204030204" pitchFamily="34" charset="0"/>
              </a:rPr>
              <a:t>Mai 2017</a:t>
            </a:r>
            <a:r>
              <a:rPr lang="de-DE" dirty="0">
                <a:latin typeface="Calibri" panose="020F0502020204030204" pitchFamily="34" charset="0"/>
              </a:rPr>
              <a:t>: </a:t>
            </a:r>
            <a:r>
              <a:rPr lang="de-DE" dirty="0" smtClean="0">
                <a:latin typeface="Calibri" panose="020F0502020204030204" pitchFamily="34" charset="0"/>
              </a:rPr>
              <a:t>Justizministerkonferenz veröffentlicht Gutachten</a:t>
            </a:r>
            <a:r>
              <a:rPr lang="de-DE" baseline="30000" dirty="0" smtClean="0">
                <a:latin typeface="Calibri" panose="020F0502020204030204" pitchFamily="34" charset="0"/>
              </a:rPr>
              <a:t>*</a:t>
            </a:r>
            <a:r>
              <a:rPr lang="de-DE" dirty="0" smtClean="0">
                <a:latin typeface="Calibri" panose="020F0502020204030204" pitchFamily="34" charset="0"/>
              </a:rPr>
              <a:t> (413 Seiten)</a:t>
            </a:r>
          </a:p>
          <a:p>
            <a:pPr marL="801688" lvl="2" indent="-342900" defTabSz="914400">
              <a:lnSpc>
                <a:spcPct val="90000"/>
              </a:lnSpc>
              <a:spcBef>
                <a:spcPct val="25000"/>
              </a:spcBef>
              <a:buSzTx/>
              <a:buFont typeface="Arial" panose="020B0604020202020204" pitchFamily="34" charset="0"/>
              <a:buChar char="•"/>
            </a:pPr>
            <a:r>
              <a:rPr lang="de-DE" dirty="0" smtClean="0">
                <a:latin typeface="Calibri" panose="020F0502020204030204" pitchFamily="34" charset="0"/>
              </a:rPr>
              <a:t>Voraussetzung für die Schaffung eines  </a:t>
            </a:r>
            <a:r>
              <a:rPr lang="de-DE" dirty="0" err="1" smtClean="0">
                <a:latin typeface="Calibri" panose="020F0502020204030204" pitchFamily="34" charset="0"/>
              </a:rPr>
              <a:t>Eigentumrechtes</a:t>
            </a:r>
            <a:r>
              <a:rPr lang="de-DE" dirty="0" smtClean="0">
                <a:latin typeface="Calibri" panose="020F0502020204030204" pitchFamily="34" charset="0"/>
              </a:rPr>
              <a:t> für Daten ist, dass </a:t>
            </a:r>
            <a:r>
              <a:rPr lang="de-DE" dirty="0">
                <a:latin typeface="Calibri" panose="020F0502020204030204" pitchFamily="34" charset="0"/>
              </a:rPr>
              <a:t>dieses „nachweislich wirtschaftliche, gesellschaftliche oder andere Vorteile für die Wohlfahrt gegenüber  der  geltenden  </a:t>
            </a:r>
            <a:r>
              <a:rPr lang="de-DE" dirty="0" smtClean="0">
                <a:latin typeface="Calibri" panose="020F0502020204030204" pitchFamily="34" charset="0"/>
              </a:rPr>
              <a:t>Rechtslage“ verspricht; ein Bedarf für wirtschaftliche Nutz- Handelbarkeit reicht nicht aus</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Handel mit Daten vollzieht sich in Ermangelung eines absoluten Rechts an Daten nach geltendem Recht dadurch, dass der Veräußerer dem Erwerber – auf vertraglicher Grundlage – eine faktische Position verschafft (bspw. Zugriff  auf  die  Daten  im  Wege  eines  Downloads</a:t>
            </a:r>
            <a:r>
              <a:rPr lang="de-DE" dirty="0" smtClean="0">
                <a:latin typeface="Calibri" panose="020F0502020204030204" pitchFamily="34" charset="0"/>
              </a:rPr>
              <a:t>)</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Das dem persönlichkeitsrechtlichen Schutz dienende Datenschutzrecht hat nicht die Funktion, den  Leistungsaustausch  durch  Verträge  zu  regeln,  und stellt  keinen  Regelungsrahmen für die Äquivalenz in Leistungsaustauschbeziehungen dar. </a:t>
            </a:r>
            <a:endParaRPr lang="de-DE" dirty="0" smtClean="0">
              <a:latin typeface="Calibri" panose="020F0502020204030204" pitchFamily="34" charset="0"/>
            </a:endParaRPr>
          </a:p>
          <a:p>
            <a:pPr marL="801688" lvl="2" indent="-342900" defTabSz="914400">
              <a:lnSpc>
                <a:spcPct val="90000"/>
              </a:lnSpc>
              <a:spcBef>
                <a:spcPct val="25000"/>
              </a:spcBef>
              <a:buSzTx/>
              <a:buFont typeface="Arial" panose="020B0604020202020204" pitchFamily="34" charset="0"/>
              <a:buChar char="•"/>
            </a:pPr>
            <a:r>
              <a:rPr lang="de-DE" dirty="0" smtClean="0">
                <a:latin typeface="Calibri" panose="020F0502020204030204" pitchFamily="34" charset="0"/>
              </a:rPr>
              <a:t>„Bezahlen mit Daten“ ist legitim</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Schwierigkeit: Wie dann damit Handel betreiben?</a:t>
            </a:r>
            <a:endParaRPr lang="de-DE" sz="2000" dirty="0">
              <a:solidFill>
                <a:schemeClr val="bg1"/>
              </a:solidFill>
              <a:cs typeface="Arial" charset="0"/>
            </a:endParaRPr>
          </a:p>
        </p:txBody>
      </p:sp>
      <p:sp>
        <p:nvSpPr>
          <p:cNvPr id="2" name="Textfeld 1"/>
          <p:cNvSpPr txBox="1"/>
          <p:nvPr/>
        </p:nvSpPr>
        <p:spPr>
          <a:xfrm>
            <a:off x="315913" y="6022975"/>
            <a:ext cx="8536311" cy="369332"/>
          </a:xfrm>
          <a:prstGeom prst="rect">
            <a:avLst/>
          </a:prstGeom>
          <a:noFill/>
        </p:spPr>
        <p:txBody>
          <a:bodyPr wrap="none" lIns="0" tIns="0" rIns="0" bIns="0" rtlCol="0">
            <a:spAutoFit/>
          </a:bodyPr>
          <a:lstStyle/>
          <a:p>
            <a:pPr marL="85725" indent="-85725">
              <a:lnSpc>
                <a:spcPct val="100000"/>
              </a:lnSpc>
              <a:spcBef>
                <a:spcPts val="0"/>
              </a:spcBef>
              <a:spcAft>
                <a:spcPts val="0"/>
              </a:spcAft>
              <a:buClr>
                <a:schemeClr val="tx2"/>
              </a:buClr>
              <a:tabLst>
                <a:tab pos="85725" algn="l"/>
              </a:tabLst>
            </a:pPr>
            <a:r>
              <a:rPr lang="de-DE" sz="1200" dirty="0"/>
              <a:t>* Arbeitsgruppe „Digitaler </a:t>
            </a:r>
            <a:r>
              <a:rPr lang="de-DE" sz="1200" dirty="0" smtClean="0"/>
              <a:t>Neustart“ der </a:t>
            </a:r>
            <a:r>
              <a:rPr lang="de-DE" sz="1200" dirty="0"/>
              <a:t>Konferenz der Justizministerinnen und Justizminister der </a:t>
            </a:r>
            <a:r>
              <a:rPr lang="de-DE" sz="1200" dirty="0" smtClean="0"/>
              <a:t>Länder, Bericht vom 15. </a:t>
            </a:r>
            <a:r>
              <a:rPr lang="de-DE" sz="1200" smtClean="0"/>
              <a:t>Mai </a:t>
            </a:r>
            <a:r>
              <a:rPr lang="de-DE" sz="1200" dirty="0" smtClean="0"/>
              <a:t>2017, Online unter </a:t>
            </a:r>
            <a:br>
              <a:rPr lang="de-DE" sz="1200" dirty="0" smtClean="0"/>
            </a:br>
            <a:r>
              <a:rPr lang="de-DE" sz="1200" dirty="0" smtClean="0">
                <a:hlinkClick r:id="rId9"/>
              </a:rPr>
              <a:t>https://jm.rlp.de/fileadmin/mjv/Jumiko/Fruehjahrskonferenz_neu/Bericht_der_AG_Digitaler_Neustart_vom_15._Mai_2017.pdf</a:t>
            </a:r>
            <a:endParaRPr lang="de-DE" sz="1200" dirty="0" smtClean="0"/>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lstStyle/>
          <a:p>
            <a:r>
              <a:rPr lang="de-DE" dirty="0"/>
              <a:t>Handel mit Daten</a:t>
            </a:r>
          </a:p>
        </p:txBody>
      </p:sp>
    </p:spTree>
    <p:extLst>
      <p:ext uri="{BB962C8B-B14F-4D97-AF65-F5344CB8AC3E}">
        <p14:creationId xmlns:p14="http://schemas.microsoft.com/office/powerpoint/2010/main" val="412985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97"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dirty="0" smtClean="0">
                <a:latin typeface="Calibri" panose="020F0502020204030204" pitchFamily="34" charset="0"/>
              </a:rPr>
              <a:t>Mai 2017</a:t>
            </a:r>
            <a:r>
              <a:rPr lang="de-DE" dirty="0">
                <a:latin typeface="Calibri" panose="020F0502020204030204" pitchFamily="34" charset="0"/>
              </a:rPr>
              <a:t>: </a:t>
            </a:r>
            <a:r>
              <a:rPr lang="de-DE" dirty="0" smtClean="0">
                <a:latin typeface="Calibri" panose="020F0502020204030204" pitchFamily="34" charset="0"/>
              </a:rPr>
              <a:t>Justizministerkonferenz veröffentlicht Gutachten</a:t>
            </a:r>
            <a:r>
              <a:rPr lang="de-DE" baseline="30000" dirty="0" smtClean="0">
                <a:latin typeface="Calibri" panose="020F0502020204030204" pitchFamily="34" charset="0"/>
              </a:rPr>
              <a:t>*</a:t>
            </a:r>
            <a:r>
              <a:rPr lang="de-DE" dirty="0" smtClean="0">
                <a:latin typeface="Calibri" panose="020F0502020204030204" pitchFamily="34" charset="0"/>
              </a:rPr>
              <a:t> (413 Seiten)</a:t>
            </a:r>
          </a:p>
          <a:p>
            <a:pPr marL="801688" lvl="2" indent="-342900" defTabSz="914400">
              <a:lnSpc>
                <a:spcPct val="90000"/>
              </a:lnSpc>
              <a:spcBef>
                <a:spcPct val="25000"/>
              </a:spcBef>
              <a:buSzTx/>
              <a:buFont typeface="Arial" panose="020B0604020202020204" pitchFamily="34" charset="0"/>
              <a:buChar char="•"/>
            </a:pPr>
            <a:r>
              <a:rPr lang="de-DE" dirty="0" smtClean="0">
                <a:latin typeface="Calibri" panose="020F0502020204030204" pitchFamily="34" charset="0"/>
              </a:rPr>
              <a:t>„Bezahlen mit Daten“ i.d.R. Einwilligung in kommerzielle Nutzung </a:t>
            </a:r>
            <a:r>
              <a:rPr lang="de-DE" dirty="0" smtClean="0">
                <a:latin typeface="Calibri"/>
              </a:rPr>
              <a:t>→</a:t>
            </a:r>
            <a:r>
              <a:rPr lang="de-DE" dirty="0" smtClean="0">
                <a:latin typeface="Calibri" panose="020F0502020204030204" pitchFamily="34" charset="0"/>
              </a:rPr>
              <a:t> Widerruf jederzeit möglich</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Zivilrechtliche Abbildung: Annahme einer auflösenden Bedingung, eine Unklagbarkeit sowie den Ausschluss von Ansprüchen wegen </a:t>
            </a:r>
            <a:r>
              <a:rPr lang="de-DE" dirty="0" smtClean="0">
                <a:latin typeface="Calibri" panose="020F0502020204030204" pitchFamily="34" charset="0"/>
              </a:rPr>
              <a:t>Nichterfüllung</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Arbeitsgruppe sieht es als sach- und interessengerecht an, eine „Button“-Lösung (welche dem Nutzer die Verpflichtung unmittelbar vor Augen führt, analog den "Bezahl"-</a:t>
            </a:r>
            <a:r>
              <a:rPr lang="de-DE" dirty="0" err="1">
                <a:latin typeface="Calibri" panose="020F0502020204030204" pitchFamily="34" charset="0"/>
              </a:rPr>
              <a:t>Buttion</a:t>
            </a:r>
            <a:r>
              <a:rPr lang="de-DE" dirty="0">
                <a:latin typeface="Calibri" panose="020F0502020204030204" pitchFamily="34" charset="0"/>
              </a:rPr>
              <a:t>) für das „Bezahlen mit Daten“ gesetzlich zu verankern</a:t>
            </a:r>
            <a:endParaRPr lang="de-DE" dirty="0" smtClean="0">
              <a:latin typeface="Calibri" panose="020F0502020204030204" pitchFamily="34" charset="0"/>
            </a:endParaRPr>
          </a:p>
          <a:p>
            <a:pPr marL="801688" lvl="2" indent="-342900" defTabSz="914400">
              <a:lnSpc>
                <a:spcPct val="90000"/>
              </a:lnSpc>
              <a:spcBef>
                <a:spcPct val="25000"/>
              </a:spcBef>
              <a:buSzTx/>
              <a:buFont typeface="Arial" panose="020B0604020202020204" pitchFamily="34" charset="0"/>
              <a:buChar char="•"/>
            </a:pP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Bezahlen mit Daten</a:t>
            </a:r>
            <a:endParaRPr lang="de-DE" sz="2000" dirty="0">
              <a:solidFill>
                <a:schemeClr val="bg1"/>
              </a:solidFill>
              <a:cs typeface="Arial" charset="0"/>
            </a:endParaRPr>
          </a:p>
        </p:txBody>
      </p:sp>
      <p:sp>
        <p:nvSpPr>
          <p:cNvPr id="2" name="Textfeld 1"/>
          <p:cNvSpPr txBox="1"/>
          <p:nvPr/>
        </p:nvSpPr>
        <p:spPr>
          <a:xfrm>
            <a:off x="315913" y="6022975"/>
            <a:ext cx="8427307" cy="369332"/>
          </a:xfrm>
          <a:prstGeom prst="rect">
            <a:avLst/>
          </a:prstGeom>
          <a:noFill/>
        </p:spPr>
        <p:txBody>
          <a:bodyPr wrap="none" lIns="0" tIns="0" rIns="0" bIns="0" rtlCol="0">
            <a:spAutoFit/>
          </a:bodyPr>
          <a:lstStyle/>
          <a:p>
            <a:pPr marL="85725" indent="-85725">
              <a:lnSpc>
                <a:spcPct val="100000"/>
              </a:lnSpc>
              <a:spcBef>
                <a:spcPts val="0"/>
              </a:spcBef>
              <a:spcAft>
                <a:spcPts val="0"/>
              </a:spcAft>
              <a:buClr>
                <a:schemeClr val="tx2"/>
              </a:buClr>
              <a:tabLst>
                <a:tab pos="85725" algn="l"/>
              </a:tabLst>
            </a:pPr>
            <a:r>
              <a:rPr lang="de-DE" sz="1200" dirty="0"/>
              <a:t>* Arbeitsgruppe „Digitaler </a:t>
            </a:r>
            <a:r>
              <a:rPr lang="de-DE" sz="1200" dirty="0" smtClean="0"/>
              <a:t>Neustart“ der </a:t>
            </a:r>
            <a:r>
              <a:rPr lang="de-DE" sz="1200" dirty="0"/>
              <a:t>Konferenz der Justizministerinnen und Justizminister der </a:t>
            </a:r>
            <a:r>
              <a:rPr lang="de-DE" sz="1200" dirty="0" smtClean="0"/>
              <a:t>Länder, Bericht vom 15. </a:t>
            </a:r>
            <a:r>
              <a:rPr lang="de-DE" sz="1200" dirty="0" err="1" smtClean="0"/>
              <a:t>mai</a:t>
            </a:r>
            <a:r>
              <a:rPr lang="de-DE" sz="1200" dirty="0" smtClean="0"/>
              <a:t> 2017, Online unter </a:t>
            </a:r>
            <a:br>
              <a:rPr lang="de-DE" sz="1200" dirty="0" smtClean="0"/>
            </a:br>
            <a:r>
              <a:rPr lang="de-DE" sz="1200" dirty="0" smtClean="0">
                <a:hlinkClick r:id="rId9"/>
              </a:rPr>
              <a:t>https://jm.rlp.de/fileadmin/mjv/Jumiko/Fruehjahrskonferenz_neu/Bericht_der_AG_Digitaler_Neustart_vom_15._Mai_2017.pdf</a:t>
            </a:r>
            <a:endParaRPr lang="de-DE" sz="1200" dirty="0" smtClean="0"/>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lstStyle/>
          <a:p>
            <a:r>
              <a:rPr lang="de-DE" dirty="0"/>
              <a:t>Handel mit Daten</a:t>
            </a:r>
          </a:p>
        </p:txBody>
      </p:sp>
    </p:spTree>
    <p:extLst>
      <p:ext uri="{BB962C8B-B14F-4D97-AF65-F5344CB8AC3E}">
        <p14:creationId xmlns:p14="http://schemas.microsoft.com/office/powerpoint/2010/main" val="24940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21"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0000"/>
              </a:lnSpc>
              <a:spcBef>
                <a:spcPct val="25000"/>
              </a:spcBef>
              <a:buSzTx/>
              <a:buFont typeface="Symbol" panose="05050102010706020507" pitchFamily="18" charset="2"/>
              <a:buChar char="-"/>
            </a:pPr>
            <a:r>
              <a:rPr lang="de-DE" dirty="0" smtClean="0">
                <a:latin typeface="Calibri" panose="020F0502020204030204" pitchFamily="34" charset="0"/>
              </a:rPr>
              <a:t>Ein „Dateneigentun“ wird als Rechtsbegriff in absehbarer Zeit in Deutschland nicht eingeführt</a:t>
            </a:r>
          </a:p>
          <a:p>
            <a:pPr marL="287338" lvl="1" indent="-285750" defTabSz="914400">
              <a:lnSpc>
                <a:spcPct val="80000"/>
              </a:lnSpc>
              <a:spcBef>
                <a:spcPct val="25000"/>
              </a:spcBef>
              <a:buSzTx/>
              <a:buFont typeface="Symbol" panose="05050102010706020507" pitchFamily="18" charset="2"/>
              <a:buChar char="-"/>
            </a:pPr>
            <a:r>
              <a:rPr lang="de-DE" dirty="0" smtClean="0">
                <a:latin typeface="Calibri" panose="020F0502020204030204" pitchFamily="34" charset="0"/>
              </a:rPr>
              <a:t>Die Möglichkeit der Verarbeitung von Daten orientiert sich am jeweiligen Recht</a:t>
            </a:r>
          </a:p>
          <a:p>
            <a:pPr marL="744538" lvl="2" indent="-285750" defTabSz="914400">
              <a:lnSpc>
                <a:spcPct val="80000"/>
              </a:lnSpc>
              <a:spcBef>
                <a:spcPct val="25000"/>
              </a:spcBef>
              <a:buSzTx/>
              <a:buFont typeface="Arial" panose="020B0604020202020204" pitchFamily="34" charset="0"/>
              <a:buChar char="•"/>
            </a:pPr>
            <a:r>
              <a:rPr lang="de-DE" sz="1600" dirty="0" smtClean="0">
                <a:latin typeface="Calibri" panose="020F0502020204030204" pitchFamily="34" charset="0"/>
              </a:rPr>
              <a:t>Personenbezogene Daten vorwiegend am Datenschutzrecht</a:t>
            </a:r>
          </a:p>
          <a:p>
            <a:pPr marL="744538" lvl="2" indent="-285750" defTabSz="914400">
              <a:lnSpc>
                <a:spcPct val="80000"/>
              </a:lnSpc>
              <a:spcBef>
                <a:spcPct val="25000"/>
              </a:spcBef>
              <a:buSzTx/>
              <a:buFont typeface="Arial" panose="020B0604020202020204" pitchFamily="34" charset="0"/>
              <a:buChar char="•"/>
            </a:pPr>
            <a:r>
              <a:rPr lang="de-DE" sz="1600" dirty="0" smtClean="0">
                <a:latin typeface="Calibri" panose="020F0502020204030204" pitchFamily="34" charset="0"/>
              </a:rPr>
              <a:t>Nicht-personenbezogene </a:t>
            </a:r>
            <a:r>
              <a:rPr lang="de-DE" sz="1600" dirty="0">
                <a:latin typeface="Calibri" panose="020F0502020204030204" pitchFamily="34" charset="0"/>
              </a:rPr>
              <a:t>Daten überwiegend </a:t>
            </a:r>
            <a:r>
              <a:rPr lang="de-DE" sz="1600" dirty="0" smtClean="0">
                <a:latin typeface="Calibri" panose="020F0502020204030204" pitchFamily="34" charset="0"/>
              </a:rPr>
              <a:t>am Straf- </a:t>
            </a:r>
            <a:r>
              <a:rPr lang="de-DE" sz="1600" dirty="0">
                <a:latin typeface="Calibri" panose="020F0502020204030204" pitchFamily="34" charset="0"/>
              </a:rPr>
              <a:t>und Deliktsrecht sowie UWG</a:t>
            </a:r>
            <a:endParaRPr lang="de-DE" sz="1600" dirty="0" smtClean="0">
              <a:latin typeface="Calibri" panose="020F0502020204030204" pitchFamily="34" charset="0"/>
            </a:endParaRPr>
          </a:p>
          <a:p>
            <a:pPr marL="287338" lvl="1" indent="-285750" defTabSz="914400">
              <a:lnSpc>
                <a:spcPct val="80000"/>
              </a:lnSpc>
              <a:spcBef>
                <a:spcPct val="25000"/>
              </a:spcBef>
              <a:buSzTx/>
              <a:buFont typeface="Symbol" panose="05050102010706020507" pitchFamily="18" charset="2"/>
              <a:buChar char="-"/>
            </a:pPr>
            <a:r>
              <a:rPr lang="de-DE" dirty="0" smtClean="0">
                <a:latin typeface="Calibri" panose="020F0502020204030204" pitchFamily="34" charset="0"/>
              </a:rPr>
              <a:t>Auch personenbezogene Daten können als „Bezahlung“ für die </a:t>
            </a:r>
            <a:r>
              <a:rPr lang="de-DE" dirty="0">
                <a:latin typeface="Calibri" panose="020F0502020204030204" pitchFamily="34" charset="0"/>
              </a:rPr>
              <a:t>E</a:t>
            </a:r>
            <a:r>
              <a:rPr lang="de-DE" dirty="0" smtClean="0">
                <a:latin typeface="Calibri" panose="020F0502020204030204" pitchFamily="34" charset="0"/>
              </a:rPr>
              <a:t>rbringung einer Dienstleistung oder der Erlangung anderer Vorteile genutzt werden. </a:t>
            </a:r>
          </a:p>
          <a:p>
            <a:pPr marL="744538" lvl="2" indent="-285750" defTabSz="914400">
              <a:lnSpc>
                <a:spcPct val="80000"/>
              </a:lnSpc>
              <a:spcBef>
                <a:spcPct val="25000"/>
              </a:spcBef>
              <a:buSzTx/>
              <a:buFont typeface="Arial" panose="020B0604020202020204" pitchFamily="34" charset="0"/>
              <a:buChar char="•"/>
            </a:pPr>
            <a:r>
              <a:rPr lang="de-DE" sz="1600" dirty="0" smtClean="0">
                <a:latin typeface="Calibri" panose="020F0502020204030204" pitchFamily="34" charset="0"/>
              </a:rPr>
              <a:t>Voraussetzung: Dies geschieht für das Datensubjekt transparent und die Freiwilligkeit bzgl. Zustimmung Datennutzung ist gewährleistet</a:t>
            </a:r>
          </a:p>
          <a:p>
            <a:pPr marL="287338" lvl="1" indent="-285750" defTabSz="914400">
              <a:lnSpc>
                <a:spcPct val="80000"/>
              </a:lnSpc>
              <a:spcBef>
                <a:spcPct val="25000"/>
              </a:spcBef>
              <a:buSzTx/>
              <a:buFont typeface="Symbol" panose="05050102010706020507" pitchFamily="18" charset="2"/>
              <a:buChar char="-"/>
            </a:pPr>
            <a:r>
              <a:rPr lang="de-DE" dirty="0" smtClean="0">
                <a:latin typeface="Calibri" panose="020F0502020204030204" pitchFamily="34" charset="0"/>
              </a:rPr>
              <a:t>Herausforderungen:</a:t>
            </a:r>
          </a:p>
          <a:p>
            <a:pPr marL="744538" lvl="2" indent="-285750" defTabSz="914400">
              <a:lnSpc>
                <a:spcPct val="80000"/>
              </a:lnSpc>
              <a:spcBef>
                <a:spcPct val="25000"/>
              </a:spcBef>
              <a:buSzTx/>
              <a:buFont typeface="Arial" panose="020B0604020202020204" pitchFamily="34" charset="0"/>
              <a:buChar char="•"/>
            </a:pPr>
            <a:r>
              <a:rPr lang="de-DE" sz="1600" dirty="0" smtClean="0">
                <a:latin typeface="Calibri" panose="020F0502020204030204" pitchFamily="34" charset="0"/>
              </a:rPr>
              <a:t>Wie kann man mit dem Datensubjekt (z.B. Patienten) Kontakt aufnehmen?</a:t>
            </a:r>
          </a:p>
          <a:p>
            <a:pPr marL="744538" lvl="2" indent="-285750" defTabSz="914400">
              <a:lnSpc>
                <a:spcPct val="80000"/>
              </a:lnSpc>
              <a:spcBef>
                <a:spcPct val="25000"/>
              </a:spcBef>
              <a:buSzTx/>
              <a:buFont typeface="Arial" panose="020B0604020202020204" pitchFamily="34" charset="0"/>
              <a:buChar char="•"/>
            </a:pPr>
            <a:r>
              <a:rPr lang="de-DE" sz="1600" dirty="0" smtClean="0">
                <a:latin typeface="Calibri" panose="020F0502020204030204" pitchFamily="34" charset="0"/>
              </a:rPr>
              <a:t>Welchen </a:t>
            </a:r>
            <a:r>
              <a:rPr lang="de-DE" sz="1600" dirty="0">
                <a:latin typeface="Calibri" panose="020F0502020204030204" pitchFamily="34" charset="0"/>
              </a:rPr>
              <a:t>G</a:t>
            </a:r>
            <a:r>
              <a:rPr lang="de-DE" sz="1600" dirty="0" smtClean="0">
                <a:latin typeface="Calibri" panose="020F0502020204030204" pitchFamily="34" charset="0"/>
              </a:rPr>
              <a:t>egenwert kann man dem Datensubjekt anbieten, damit</a:t>
            </a:r>
          </a:p>
          <a:p>
            <a:pPr marL="1258888" lvl="3" indent="-342900" defTabSz="914400">
              <a:lnSpc>
                <a:spcPct val="80000"/>
              </a:lnSpc>
              <a:spcBef>
                <a:spcPct val="25000"/>
              </a:spcBef>
              <a:buSzTx/>
              <a:buFont typeface="+mj-lt"/>
              <a:buAutoNum type="alphaLcParenR"/>
            </a:pPr>
            <a:r>
              <a:rPr lang="de-DE" sz="1600" dirty="0" smtClean="0">
                <a:latin typeface="Calibri" panose="020F0502020204030204" pitchFamily="34" charset="0"/>
              </a:rPr>
              <a:t>die Daten bzw. die benötigten Rechte an diesen zur Verarbeitung bereitgestellt werden</a:t>
            </a:r>
          </a:p>
          <a:p>
            <a:pPr marL="1258888" lvl="3" indent="-342900" defTabSz="914400">
              <a:lnSpc>
                <a:spcPct val="80000"/>
              </a:lnSpc>
              <a:spcBef>
                <a:spcPct val="25000"/>
              </a:spcBef>
              <a:buSzTx/>
              <a:buFont typeface="+mj-lt"/>
              <a:buAutoNum type="alphaLcParenR"/>
            </a:pPr>
            <a:r>
              <a:rPr lang="de-DE" sz="1600" dirty="0" smtClean="0">
                <a:latin typeface="Calibri" panose="020F0502020204030204" pitchFamily="34" charset="0"/>
              </a:rPr>
              <a:t>das Geschäftsmodell trotz „Bezahlung“ des Datensubjektes Gewinn abwirft</a:t>
            </a:r>
            <a:endParaRPr lang="de-DE" sz="16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Handelnd und bezahlen mit Daten ist möglich</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Handel mit </a:t>
            </a:r>
            <a:r>
              <a:rPr lang="de-DE" dirty="0" smtClean="0"/>
              <a:t>Daten:</a:t>
            </a:r>
            <a:br>
              <a:rPr lang="de-DE" dirty="0" smtClean="0"/>
            </a:br>
            <a:r>
              <a:rPr lang="de-DE" dirty="0" smtClean="0"/>
              <a:t>Fazit</a:t>
            </a:r>
            <a:endParaRPr lang="de-DE" dirty="0"/>
          </a:p>
        </p:txBody>
      </p:sp>
    </p:spTree>
    <p:extLst>
      <p:ext uri="{BB962C8B-B14F-4D97-AF65-F5344CB8AC3E}">
        <p14:creationId xmlns:p14="http://schemas.microsoft.com/office/powerpoint/2010/main" val="204415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04800" y="1773238"/>
            <a:ext cx="8371656" cy="2663874"/>
          </a:xfrm>
        </p:spPr>
        <p:txBody>
          <a:bodyPr>
            <a:noAutofit/>
          </a:bodyPr>
          <a:lstStyle/>
          <a:p>
            <a:r>
              <a:rPr lang="de-DE" sz="5000" dirty="0">
                <a:latin typeface="Calibri" panose="020F0502020204030204" pitchFamily="34" charset="0"/>
              </a:rPr>
              <a:t>Sekundärnutzung von Daten für Forschung</a:t>
            </a:r>
            <a:r>
              <a:rPr lang="de-DE" sz="5000" dirty="0" smtClean="0">
                <a:latin typeface="Calibri" panose="020F0502020204030204" pitchFamily="34" charset="0"/>
              </a:rPr>
              <a:t>:</a:t>
            </a:r>
            <a:br>
              <a:rPr lang="de-DE" sz="5000" dirty="0" smtClean="0">
                <a:latin typeface="Calibri" panose="020F0502020204030204" pitchFamily="34" charset="0"/>
              </a:rPr>
            </a:br>
            <a:r>
              <a:rPr lang="de-DE" sz="5000" dirty="0" smtClean="0">
                <a:latin typeface="Calibri" panose="020F0502020204030204" pitchFamily="34" charset="0"/>
              </a:rPr>
              <a:t>Zweckkompatibel </a:t>
            </a:r>
            <a:r>
              <a:rPr lang="de-DE" sz="5000" dirty="0">
                <a:latin typeface="Calibri" panose="020F0502020204030204" pitchFamily="34" charset="0"/>
              </a:rPr>
              <a:t>aber Zweckänderung</a:t>
            </a:r>
          </a:p>
        </p:txBody>
      </p:sp>
    </p:spTree>
    <p:extLst>
      <p:ext uri="{BB962C8B-B14F-4D97-AF65-F5344CB8AC3E}">
        <p14:creationId xmlns:p14="http://schemas.microsoft.com/office/powerpoint/2010/main" val="42462343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55"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Art. 5 Abs. 1 lit. b DS-GVO:</a:t>
            </a:r>
          </a:p>
          <a:p>
            <a:pPr marL="458788" lvl="2">
              <a:lnSpc>
                <a:spcPct val="85000"/>
              </a:lnSpc>
              <a:spcBef>
                <a:spcPct val="25000"/>
              </a:spcBef>
            </a:pPr>
            <a:r>
              <a:rPr lang="de-DE" dirty="0">
                <a:latin typeface="Calibri" panose="020F0502020204030204" pitchFamily="34" charset="0"/>
              </a:rPr>
              <a:t>„[…] eine Weiterverarbeitung für </a:t>
            </a:r>
            <a:r>
              <a:rPr lang="de-DE" dirty="0" smtClean="0">
                <a:latin typeface="Calibri" panose="020F0502020204030204" pitchFamily="34" charset="0"/>
              </a:rPr>
              <a:t>[…] wissenschaftliche </a:t>
            </a:r>
            <a:r>
              <a:rPr lang="de-DE" dirty="0">
                <a:latin typeface="Calibri" panose="020F0502020204030204" pitchFamily="34" charset="0"/>
              </a:rPr>
              <a:t>oder historische Forschungszwecke </a:t>
            </a:r>
            <a:r>
              <a:rPr lang="de-DE" dirty="0" smtClean="0">
                <a:latin typeface="Calibri" panose="020F0502020204030204" pitchFamily="34" charset="0"/>
              </a:rPr>
              <a:t>[…] gilt […] </a:t>
            </a:r>
            <a:r>
              <a:rPr lang="de-DE" dirty="0">
                <a:latin typeface="Calibri" panose="020F0502020204030204" pitchFamily="34" charset="0"/>
              </a:rPr>
              <a:t>nicht als unvereinbar mit den ursprünglichen </a:t>
            </a:r>
            <a:r>
              <a:rPr lang="de-DE" dirty="0" smtClean="0">
                <a:latin typeface="Calibri" panose="020F0502020204030204" pitchFamily="34" charset="0"/>
              </a:rPr>
              <a:t>Zwecken“</a:t>
            </a:r>
            <a:endParaRPr lang="de-DE" dirty="0">
              <a:latin typeface="Calibri" panose="020F0502020204030204" pitchFamily="34" charset="0"/>
            </a:endParaRPr>
          </a:p>
          <a:p>
            <a:pPr marL="287338" lvl="1" indent="-285750">
              <a:lnSpc>
                <a:spcPct val="85000"/>
              </a:lnSpc>
              <a:spcBef>
                <a:spcPct val="25000"/>
              </a:spcBef>
              <a:buFont typeface="Symbol" panose="05050102010706020507" pitchFamily="18" charset="2"/>
              <a:buChar char="-"/>
            </a:pPr>
            <a:r>
              <a:rPr lang="de-DE" sz="2000" dirty="0">
                <a:latin typeface="Calibri" panose="020F0502020204030204" pitchFamily="34" charset="0"/>
              </a:rPr>
              <a:t>ErwGr. 50 S. 1,4 DS-GVO:</a:t>
            </a:r>
          </a:p>
          <a:p>
            <a:pPr marL="915988" lvl="2" indent="-457200">
              <a:lnSpc>
                <a:spcPct val="85000"/>
              </a:lnSpc>
              <a:spcBef>
                <a:spcPct val="25000"/>
              </a:spcBef>
              <a:buFont typeface="+mj-lt"/>
              <a:buAutoNum type="arabicPeriod"/>
            </a:pPr>
            <a:r>
              <a:rPr lang="de-DE" dirty="0">
                <a:latin typeface="Calibri" panose="020F0502020204030204" pitchFamily="34" charset="0"/>
              </a:rPr>
              <a:t>Die Verarbeitung personenbezogener Daten für andere Zwecke als die, für die die personenbezogenen Daten ursprünglich erhoben wurden, sollte nur zulässig sein, wenn die Verarbeitung mit den Zwecken, für die die personenbezogenen Daten ursprünglich erhoben wurden, vereinbar ist. </a:t>
            </a:r>
          </a:p>
          <a:p>
            <a:pPr marL="915988" lvl="2" indent="-457200">
              <a:lnSpc>
                <a:spcPct val="85000"/>
              </a:lnSpc>
              <a:spcBef>
                <a:spcPct val="25000"/>
              </a:spcBef>
              <a:buFont typeface="+mj-lt"/>
              <a:buAutoNum type="arabicPeriod" startAt="4"/>
            </a:pPr>
            <a:r>
              <a:rPr lang="de-DE" dirty="0">
                <a:latin typeface="Calibri" panose="020F0502020204030204" pitchFamily="34" charset="0"/>
              </a:rPr>
              <a:t>Die Weiterverarbeitung für im öffentlichen Interesse liegende Archivzwecke, für wissenschaftliche oder historische Forschungszwecke oder für statistische Zwecke sollte als vereinbarer und rechtmäßiger Verarbeitungsvorgang gelten</a:t>
            </a:r>
            <a:endParaRPr lang="de-DE" dirty="0" smtClean="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Nutzung vorhandener Patientendaten zu Forschungszwecken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374084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0" name="think-cell Folie" r:id="rId8" imgW="360" imgH="360" progId="">
                  <p:embed/>
                </p:oleObj>
              </mc:Choice>
              <mc:Fallback>
                <p:oleObj name="think-cell Foli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200"/>
              </a:spcBef>
              <a:spcAft>
                <a:spcPts val="200"/>
              </a:spcAft>
            </a:pPr>
            <a:r>
              <a:rPr lang="de-DE" dirty="0" smtClean="0">
                <a:latin typeface="Calibri" panose="020F0502020204030204" pitchFamily="34" charset="0"/>
              </a:rPr>
              <a:t>D.h.</a:t>
            </a:r>
          </a:p>
          <a:p>
            <a:pPr marL="285750" indent="-285750">
              <a:lnSpc>
                <a:spcPct val="100000"/>
              </a:lnSpc>
              <a:spcBef>
                <a:spcPts val="200"/>
              </a:spcBef>
              <a:spcAft>
                <a:spcPts val="200"/>
              </a:spcAft>
              <a:buFont typeface="Symbol" panose="05050102010706020507" pitchFamily="18" charset="2"/>
              <a:buChar char="-"/>
            </a:pPr>
            <a:r>
              <a:rPr lang="de-DE" dirty="0">
                <a:latin typeface="+mn-lt"/>
              </a:rPr>
              <a:t>soweit und solange die Informationen aus sich heraus Rückschluss auf eine einzelne Person zulassen, handelt es sich um Daten einer bestimmten </a:t>
            </a:r>
            <a:r>
              <a:rPr lang="de-DE" dirty="0" smtClean="0">
                <a:latin typeface="+mn-lt"/>
              </a:rPr>
              <a:t>Person</a:t>
            </a:r>
          </a:p>
          <a:p>
            <a:pPr marL="285750" indent="-285750">
              <a:lnSpc>
                <a:spcPct val="100000"/>
              </a:lnSpc>
              <a:spcBef>
                <a:spcPts val="200"/>
              </a:spcBef>
              <a:spcAft>
                <a:spcPts val="200"/>
              </a:spcAft>
              <a:buFont typeface="Symbol" panose="05050102010706020507" pitchFamily="18" charset="2"/>
              <a:buChar char="-"/>
            </a:pPr>
            <a:r>
              <a:rPr lang="de-DE" dirty="0">
                <a:latin typeface="+mn-lt"/>
              </a:rPr>
              <a:t>Der Begriff „identifizierbar“ muss daher im Sinne von „als Einzelperson wahrnehmbar“ bzw. einer „Einzelperson zuordenbar“ verstanden </a:t>
            </a:r>
            <a:r>
              <a:rPr lang="de-DE" dirty="0" smtClean="0">
                <a:latin typeface="+mn-lt"/>
              </a:rPr>
              <a:t>werden</a:t>
            </a:r>
          </a:p>
          <a:p>
            <a:pPr>
              <a:lnSpc>
                <a:spcPct val="100000"/>
              </a:lnSpc>
              <a:spcBef>
                <a:spcPts val="200"/>
              </a:spcBef>
              <a:spcAft>
                <a:spcPts val="200"/>
              </a:spcAft>
            </a:pPr>
            <a:r>
              <a:rPr lang="de-DE" dirty="0" smtClean="0">
                <a:latin typeface="+mn-lt"/>
              </a:rPr>
              <a:t>Beispiel:</a:t>
            </a:r>
          </a:p>
          <a:p>
            <a:pPr>
              <a:lnSpc>
                <a:spcPct val="100000"/>
              </a:lnSpc>
              <a:spcBef>
                <a:spcPts val="200"/>
              </a:spcBef>
              <a:spcAft>
                <a:spcPts val="200"/>
              </a:spcAft>
            </a:pPr>
            <a:endParaRPr lang="de-DE" dirty="0">
              <a:latin typeface="+mn-lt"/>
            </a:endParaRPr>
          </a:p>
          <a:p>
            <a:pPr>
              <a:lnSpc>
                <a:spcPct val="100000"/>
              </a:lnSpc>
              <a:spcBef>
                <a:spcPts val="200"/>
              </a:spcBef>
              <a:spcAft>
                <a:spcPts val="200"/>
              </a:spcAft>
            </a:pPr>
            <a:endParaRPr lang="de-DE" dirty="0" smtClean="0">
              <a:latin typeface="+mn-lt"/>
            </a:endParaRPr>
          </a:p>
        </p:txBody>
      </p:sp>
      <p:sp>
        <p:nvSpPr>
          <p:cNvPr id="9" name="Rectangle 5"/>
          <p:cNvSpPr>
            <a:spLocks noChangeArrowheads="1"/>
          </p:cNvSpPr>
          <p:nvPr>
            <p:custDataLst>
              <p:tags r:id="rId4"/>
            </p:custDataLst>
          </p:nvPr>
        </p:nvSpPr>
        <p:spPr bwMode="auto">
          <a:xfrm>
            <a:off x="315913" y="4710224"/>
            <a:ext cx="8501062" cy="1331802"/>
          </a:xfrm>
          <a:prstGeom prst="rect">
            <a:avLst/>
          </a:prstGeom>
          <a:noFill/>
          <a:ln w="38100">
            <a:noFill/>
            <a:miter lim="800000"/>
            <a:headEnd/>
            <a:tailEnd/>
          </a:ln>
          <a:effectLst/>
        </p:spPr>
        <p:txBody>
          <a:bodyPr lIns="144000" tIns="540000" rIns="144000"/>
          <a:lstStyle/>
          <a:p>
            <a:pPr marL="285750" indent="-285750">
              <a:lnSpc>
                <a:spcPct val="100000"/>
              </a:lnSpc>
              <a:spcBef>
                <a:spcPts val="200"/>
              </a:spcBef>
              <a:spcAft>
                <a:spcPts val="200"/>
              </a:spcAft>
              <a:buFont typeface="Symbol" panose="05050102010706020507" pitchFamily="18" charset="2"/>
              <a:buChar char="-"/>
            </a:pPr>
            <a:r>
              <a:rPr lang="de-DE" dirty="0" smtClean="0">
                <a:latin typeface="+mn-lt"/>
              </a:rPr>
              <a:t>Alle Personen sind identifizierbar </a:t>
            </a:r>
            <a:r>
              <a:rPr lang="de-DE" dirty="0" err="1" smtClean="0">
                <a:latin typeface="+mn-lt"/>
              </a:rPr>
              <a:t>i.S.d</a:t>
            </a:r>
            <a:r>
              <a:rPr lang="de-DE" dirty="0" smtClean="0">
                <a:latin typeface="+mn-lt"/>
              </a:rPr>
              <a:t>. DS-GVO, da die Angaben alle einer Einzelperson zuordenbar sind</a:t>
            </a:r>
          </a:p>
          <a:p>
            <a:pPr>
              <a:lnSpc>
                <a:spcPct val="100000"/>
              </a:lnSpc>
              <a:spcBef>
                <a:spcPts val="200"/>
              </a:spcBef>
              <a:spcAft>
                <a:spcPts val="200"/>
              </a:spcAft>
            </a:pPr>
            <a:endParaRPr lang="de-DE" dirty="0">
              <a:latin typeface="+mn-lt"/>
            </a:endParaRPr>
          </a:p>
          <a:p>
            <a:pPr>
              <a:lnSpc>
                <a:spcPct val="100000"/>
              </a:lnSpc>
              <a:spcBef>
                <a:spcPts val="200"/>
              </a:spcBef>
              <a:spcAft>
                <a:spcPts val="200"/>
              </a:spcAft>
            </a:pPr>
            <a:endParaRPr lang="de-DE" dirty="0" smtClean="0">
              <a:latin typeface="+mn-lt"/>
            </a:endParaRPr>
          </a:p>
        </p:txBody>
      </p:sp>
      <p:sp>
        <p:nvSpPr>
          <p:cNvPr id="74756" name="Rectangle 4"/>
          <p:cNvSpPr>
            <a:spLocks noChangeArrowheads="1"/>
          </p:cNvSpPr>
          <p:nvPr>
            <p:custDataLst>
              <p:tags r:id="rId5"/>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Art. 4 Ziff. </a:t>
            </a:r>
            <a:r>
              <a:rPr lang="de-DE" sz="2000" dirty="0">
                <a:solidFill>
                  <a:schemeClr val="bg1"/>
                </a:solidFill>
                <a:cs typeface="Arial" charset="0"/>
              </a:rPr>
              <a:t>1: personenbezogene Daten</a:t>
            </a:r>
          </a:p>
        </p:txBody>
      </p:sp>
      <p:graphicFrame>
        <p:nvGraphicFramePr>
          <p:cNvPr id="2" name="Objekt 1"/>
          <p:cNvGraphicFramePr>
            <a:graphicFrameLocks noChangeAspect="1"/>
          </p:cNvGraphicFramePr>
          <p:nvPr>
            <p:extLst>
              <p:ext uri="{D42A27DB-BD31-4B8C-83A1-F6EECF244321}">
                <p14:modId xmlns:p14="http://schemas.microsoft.com/office/powerpoint/2010/main" val="44483004"/>
              </p:ext>
            </p:extLst>
          </p:nvPr>
        </p:nvGraphicFramePr>
        <p:xfrm>
          <a:off x="728430" y="4127500"/>
          <a:ext cx="5867400" cy="1398587"/>
        </p:xfrm>
        <a:graphic>
          <a:graphicData uri="http://schemas.openxmlformats.org/presentationml/2006/ole">
            <mc:AlternateContent xmlns:mc="http://schemas.openxmlformats.org/markup-compatibility/2006">
              <mc:Choice xmlns:v="urn:schemas-microsoft-com:vml" Requires="v">
                <p:oleObj spid="_x0000_s53281" name="Dokument" r:id="rId10" imgW="5868016" imgH="1399162" progId="Word.Document.12">
                  <p:embed/>
                </p:oleObj>
              </mc:Choice>
              <mc:Fallback>
                <p:oleObj name="Dokument" r:id="rId10" imgW="5868016" imgH="1399162" progId="Word.Document.12">
                  <p:embed/>
                  <p:pic>
                    <p:nvPicPr>
                      <p:cNvPr id="0" name=""/>
                      <p:cNvPicPr/>
                      <p:nvPr/>
                    </p:nvPicPr>
                    <p:blipFill>
                      <a:blip r:embed="rId11"/>
                      <a:stretch>
                        <a:fillRect/>
                      </a:stretch>
                    </p:blipFill>
                    <p:spPr>
                      <a:xfrm>
                        <a:off x="728430" y="4127500"/>
                        <a:ext cx="5867400" cy="1398587"/>
                      </a:xfrm>
                      <a:prstGeom prst="rect">
                        <a:avLst/>
                      </a:prstGeom>
                    </p:spPr>
                  </p:pic>
                </p:oleObj>
              </mc:Fallback>
            </mc:AlternateContent>
          </a:graphicData>
        </a:graphic>
      </p:graphicFrame>
      <p:sp>
        <p:nvSpPr>
          <p:cNvPr id="10"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normAutofit fontScale="90000"/>
          </a:bodyPr>
          <a:lstStyle/>
          <a:p>
            <a:r>
              <a:rPr lang="de-DE" dirty="0"/>
              <a:t>Begriffsbestimmungen</a:t>
            </a:r>
            <a:br>
              <a:rPr lang="de-DE" dirty="0"/>
            </a:br>
            <a:r>
              <a:rPr lang="de-DE" sz="3600" dirty="0"/>
              <a:t>(Art. 4)</a:t>
            </a:r>
            <a:endParaRPr lang="de-DE" dirty="0"/>
          </a:p>
        </p:txBody>
      </p:sp>
    </p:spTree>
    <p:extLst>
      <p:ext uri="{BB962C8B-B14F-4D97-AF65-F5344CB8AC3E}">
        <p14:creationId xmlns:p14="http://schemas.microsoft.com/office/powerpoint/2010/main" val="214831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9"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a:lnSpc>
                <a:spcPct val="85000"/>
              </a:lnSpc>
              <a:spcBef>
                <a:spcPct val="25000"/>
              </a:spcBef>
              <a:buFont typeface="Symbol" panose="05050102010706020507" pitchFamily="18" charset="2"/>
              <a:buChar char="-"/>
            </a:pPr>
            <a:r>
              <a:rPr lang="de-DE" sz="2000" dirty="0">
                <a:latin typeface="Calibri" panose="020F0502020204030204" pitchFamily="34" charset="0"/>
              </a:rPr>
              <a:t>Wissenschaftliche Forschung „nicht unvereinbar“ (Art. 5 Abs. 1 lit. b DS-GVO</a:t>
            </a:r>
            <a:r>
              <a:rPr lang="de-DE" sz="2000" dirty="0" smtClean="0">
                <a:latin typeface="Calibri" panose="020F0502020204030204" pitchFamily="34" charset="0"/>
              </a:rPr>
              <a:t>), „sollte“ vereinbar sein (ErwGr. 50 S. 4 DS-GVO)</a:t>
            </a:r>
            <a:endParaRPr lang="de-DE" sz="2000" dirty="0">
              <a:latin typeface="Calibri" panose="020F0502020204030204" pitchFamily="34" charset="0"/>
            </a:endParaRPr>
          </a:p>
          <a:p>
            <a:pPr marL="287338" lvl="1" indent="-285750">
              <a:lnSpc>
                <a:spcPct val="85000"/>
              </a:lnSpc>
              <a:spcBef>
                <a:spcPct val="25000"/>
              </a:spcBef>
              <a:buFont typeface="Symbol" panose="05050102010706020507" pitchFamily="18" charset="2"/>
              <a:buChar char="-"/>
            </a:pPr>
            <a:r>
              <a:rPr lang="de-DE" sz="2000" dirty="0" smtClean="0">
                <a:latin typeface="Calibri" panose="020F0502020204030204" pitchFamily="34" charset="0"/>
              </a:rPr>
              <a:t>Forschung Grundsätzlich </a:t>
            </a:r>
            <a:r>
              <a:rPr lang="de-DE" sz="2000" dirty="0">
                <a:latin typeface="Calibri" panose="020F0502020204030204" pitchFamily="34" charset="0"/>
              </a:rPr>
              <a:t>privilegiert, aber</a:t>
            </a:r>
          </a:p>
          <a:p>
            <a:pPr marL="801688" lvl="2" indent="-342900">
              <a:lnSpc>
                <a:spcPct val="85000"/>
              </a:lnSpc>
              <a:spcBef>
                <a:spcPct val="25000"/>
              </a:spcBef>
              <a:buFont typeface="Arial" panose="020B0604020202020204" pitchFamily="34" charset="0"/>
              <a:buChar char="•"/>
            </a:pPr>
            <a:r>
              <a:rPr lang="de-DE" sz="2000" dirty="0">
                <a:latin typeface="Calibri" panose="020F0502020204030204" pitchFamily="34" charset="0"/>
              </a:rPr>
              <a:t>wegen des breiten Spektrums möglicher Verarbeitungen  ist die Privilegierung nicht von vornherein gewährleistet, sondern es kommt auf die konkrete  Ausgestaltung der Verarbeitung an</a:t>
            </a:r>
            <a:r>
              <a:rPr lang="de-DE" sz="2000" dirty="0" smtClean="0">
                <a:latin typeface="Calibri" panose="020F0502020204030204" pitchFamily="34" charset="0"/>
              </a:rPr>
              <a:t>*</a:t>
            </a:r>
          </a:p>
          <a:p>
            <a:pPr marL="287338" lvl="1" indent="-285750">
              <a:lnSpc>
                <a:spcPct val="85000"/>
              </a:lnSpc>
              <a:spcBef>
                <a:spcPct val="25000"/>
              </a:spcBef>
              <a:buFont typeface="Symbol" panose="05050102010706020507" pitchFamily="18" charset="2"/>
              <a:buChar char="-"/>
            </a:pPr>
            <a:r>
              <a:rPr lang="de-DE" sz="2000" dirty="0" smtClean="0">
                <a:latin typeface="Calibri" panose="020F0502020204030204" pitchFamily="34" charset="0"/>
              </a:rPr>
              <a:t>DS-GVO  beinhaltet nicht, dass Forschung als Sekundärzweck  mit dem Primärzweck immer vereinbar ist*</a:t>
            </a:r>
          </a:p>
          <a:p>
            <a:pPr marL="801688" lvl="2" indent="-342900">
              <a:lnSpc>
                <a:spcPct val="85000"/>
              </a:lnSpc>
              <a:spcBef>
                <a:spcPct val="25000"/>
              </a:spcBef>
              <a:buFont typeface="Arial" panose="020B0604020202020204" pitchFamily="34" charset="0"/>
              <a:buChar char="•"/>
            </a:pPr>
            <a:r>
              <a:rPr lang="de-DE" sz="2000" dirty="0" smtClean="0">
                <a:latin typeface="Calibri" panose="020F0502020204030204" pitchFamily="34" charset="0"/>
              </a:rPr>
              <a:t>Vereinbarkeit </a:t>
            </a:r>
            <a:r>
              <a:rPr lang="de-DE" sz="2000" b="1" dirty="0" smtClean="0">
                <a:latin typeface="Calibri" panose="020F0502020204030204" pitchFamily="34" charset="0"/>
              </a:rPr>
              <a:t>muss im Einzelfall geprüft und nachgewiesen </a:t>
            </a:r>
            <a:r>
              <a:rPr lang="de-DE" sz="2000" dirty="0" smtClean="0">
                <a:latin typeface="Calibri" panose="020F0502020204030204" pitchFamily="34" charset="0"/>
              </a:rPr>
              <a:t>werden</a:t>
            </a:r>
          </a:p>
          <a:p>
            <a:pPr marL="801688" lvl="2" indent="-342900">
              <a:lnSpc>
                <a:spcPct val="85000"/>
              </a:lnSpc>
              <a:spcBef>
                <a:spcPct val="25000"/>
              </a:spcBef>
              <a:buFont typeface="Arial" panose="020B0604020202020204" pitchFamily="34" charset="0"/>
              <a:buChar char="•"/>
            </a:pPr>
            <a:r>
              <a:rPr lang="de-DE" sz="2000" dirty="0" smtClean="0">
                <a:latin typeface="Calibri" panose="020F0502020204030204" pitchFamily="34" charset="0"/>
              </a:rPr>
              <a:t>Im Regelfall wird aber von einer Vereinbarkeit auszugehen sein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Nachweis Vereinbarkeit gemäß Art. 6 Abs. 4 DS-GVO</a:t>
            </a:r>
            <a:endParaRPr lang="de-DE" sz="2000" dirty="0">
              <a:latin typeface="Calibri" panose="020F0502020204030204" pitchFamily="34" charset="0"/>
            </a:endParaRPr>
          </a:p>
          <a:p>
            <a:pPr marL="287338" lvl="1" indent="-285750">
              <a:lnSpc>
                <a:spcPct val="85000"/>
              </a:lnSpc>
              <a:spcBef>
                <a:spcPct val="25000"/>
              </a:spcBef>
              <a:buFont typeface="Symbol" panose="05050102010706020507" pitchFamily="18" charset="2"/>
              <a:buChar char="-"/>
            </a:pP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Nutzung vorhandener Patientendaten zu Forschungszwecken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
        <p:nvSpPr>
          <p:cNvPr id="3" name="Textfeld 2"/>
          <p:cNvSpPr txBox="1"/>
          <p:nvPr/>
        </p:nvSpPr>
        <p:spPr>
          <a:xfrm>
            <a:off x="251520" y="6021288"/>
            <a:ext cx="8649484" cy="461665"/>
          </a:xfrm>
          <a:prstGeom prst="rect">
            <a:avLst/>
          </a:prstGeom>
          <a:noFill/>
        </p:spPr>
        <p:txBody>
          <a:bodyPr wrap="none" rtlCol="0">
            <a:spAutoFit/>
          </a:bodyPr>
          <a:lstStyle/>
          <a:p>
            <a:pPr marL="177800" indent="-177800"/>
            <a:r>
              <a:rPr lang="de-DE" sz="1200" dirty="0" smtClean="0"/>
              <a:t>*	</a:t>
            </a:r>
            <a:r>
              <a:rPr lang="de-DE" sz="1200" dirty="0" err="1" smtClean="0"/>
              <a:t>Roßnagel</a:t>
            </a:r>
            <a:r>
              <a:rPr lang="de-DE" sz="1200" dirty="0" smtClean="0"/>
              <a:t> Art. 5 Rn 106, 109 in: Simitis/Hornung/Spieker (hrsg.)  Datenschutzrecht DSGVO mit BDSG. Nomos Verlag, 1. Auflage 2019. </a:t>
            </a:r>
            <a:br>
              <a:rPr lang="de-DE" sz="1200" dirty="0" smtClean="0"/>
            </a:br>
            <a:r>
              <a:rPr lang="de-DE" sz="1200" dirty="0" smtClean="0"/>
              <a:t>ISBN978-3-8487-3590-7</a:t>
            </a:r>
            <a:endParaRPr lang="de-DE" sz="1200" dirty="0"/>
          </a:p>
        </p:txBody>
      </p:sp>
    </p:spTree>
    <p:extLst>
      <p:ext uri="{BB962C8B-B14F-4D97-AF65-F5344CB8AC3E}">
        <p14:creationId xmlns:p14="http://schemas.microsoft.com/office/powerpoint/2010/main" val="233076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2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Hinweis:</a:t>
            </a:r>
          </a:p>
          <a:p>
            <a:pPr marL="287338" lvl="1" indent="-285750">
              <a:lnSpc>
                <a:spcPct val="85000"/>
              </a:lnSpc>
              <a:spcBef>
                <a:spcPct val="25000"/>
              </a:spcBef>
              <a:buFont typeface="Symbol" panose="05050102010706020507" pitchFamily="18" charset="2"/>
              <a:buChar char="-"/>
            </a:pPr>
            <a:r>
              <a:rPr lang="de-DE" sz="2000" dirty="0" smtClean="0">
                <a:latin typeface="Calibri" panose="020F0502020204030204" pitchFamily="34" charset="0"/>
              </a:rPr>
              <a:t>Art</a:t>
            </a:r>
            <a:r>
              <a:rPr lang="de-DE" sz="2000" dirty="0">
                <a:latin typeface="Calibri" panose="020F0502020204030204" pitchFamily="34" charset="0"/>
              </a:rPr>
              <a:t>. 5 Abs. 1 lit. b </a:t>
            </a:r>
            <a:r>
              <a:rPr lang="de-DE" sz="2000" dirty="0" smtClean="0">
                <a:latin typeface="Calibri" panose="020F0502020204030204" pitchFamily="34" charset="0"/>
              </a:rPr>
              <a:t>DS-GVO </a:t>
            </a:r>
            <a:r>
              <a:rPr lang="de-DE" sz="2000" dirty="0" err="1" smtClean="0">
                <a:latin typeface="Calibri" panose="020F0502020204030204" pitchFamily="34" charset="0"/>
              </a:rPr>
              <a:t>i.V.m</a:t>
            </a:r>
            <a:r>
              <a:rPr lang="de-DE" sz="2000" dirty="0" smtClean="0">
                <a:latin typeface="Calibri" panose="020F0502020204030204" pitchFamily="34" charset="0"/>
              </a:rPr>
              <a:t>.  ErwGr. 50 S. 4 DS-GVO</a:t>
            </a:r>
            <a:endParaRPr lang="de-DE" sz="2000" dirty="0">
              <a:latin typeface="Calibri" panose="020F0502020204030204" pitchFamily="34" charset="0"/>
            </a:endParaRPr>
          </a:p>
          <a:p>
            <a:pPr marL="801688" lvl="2" indent="-342900">
              <a:lnSpc>
                <a:spcPct val="85000"/>
              </a:lnSpc>
              <a:spcBef>
                <a:spcPct val="25000"/>
              </a:spcBef>
              <a:buFont typeface="Arial" panose="020B0604020202020204" pitchFamily="34" charset="0"/>
              <a:buChar char="•"/>
            </a:pPr>
            <a:r>
              <a:rPr lang="de-DE" sz="2000" dirty="0" smtClean="0">
                <a:latin typeface="Calibri" panose="020F0502020204030204" pitchFamily="34" charset="0"/>
              </a:rPr>
              <a:t>Im Regelfall wird aber von einer Vereinbarkeit auszugehen sein*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Voraussichtlich wird vor Gericht die betroffene Person nachweisen müssen, dass eine Vereinbarkeit nicht gerechtfertigt ist*, z.B. </a:t>
            </a:r>
          </a:p>
          <a:p>
            <a:pPr marL="801688" lvl="2" indent="-342900">
              <a:lnSpc>
                <a:spcPct val="85000"/>
              </a:lnSpc>
              <a:spcBef>
                <a:spcPct val="25000"/>
              </a:spcBef>
              <a:buFont typeface="Arial" panose="020B0604020202020204" pitchFamily="34" charset="0"/>
              <a:buChar char="•"/>
            </a:pPr>
            <a:r>
              <a:rPr lang="de-DE" sz="2000" dirty="0">
                <a:latin typeface="Calibri" panose="020F0502020204030204" pitchFamily="34" charset="0"/>
              </a:rPr>
              <a:t>a</a:t>
            </a:r>
            <a:r>
              <a:rPr lang="de-DE" sz="2000" dirty="0" smtClean="0">
                <a:latin typeface="Calibri" panose="020F0502020204030204" pitchFamily="34" charset="0"/>
              </a:rPr>
              <a:t>uf Grund der Folgen der Weiterverarbeitung für die betroffene Person (Art. 6 Abs. 4 lit. </a:t>
            </a:r>
            <a:r>
              <a:rPr lang="de-DE" sz="2000" dirty="0">
                <a:latin typeface="Calibri" panose="020F0502020204030204" pitchFamily="34" charset="0"/>
              </a:rPr>
              <a:t>d</a:t>
            </a:r>
            <a:r>
              <a:rPr lang="de-DE" sz="2000" dirty="0" smtClean="0">
                <a:latin typeface="Calibri" panose="020F0502020204030204" pitchFamily="34" charset="0"/>
              </a:rPr>
              <a:t> DS-GVO)</a:t>
            </a:r>
            <a:endParaRPr lang="de-DE" sz="2000" dirty="0">
              <a:latin typeface="Calibri" panose="020F0502020204030204" pitchFamily="34" charset="0"/>
            </a:endParaRPr>
          </a:p>
          <a:p>
            <a:pPr marL="287338" lvl="1" indent="-285750">
              <a:lnSpc>
                <a:spcPct val="85000"/>
              </a:lnSpc>
              <a:spcBef>
                <a:spcPct val="25000"/>
              </a:spcBef>
              <a:buFont typeface="Symbol" panose="05050102010706020507" pitchFamily="18" charset="2"/>
              <a:buChar char="-"/>
            </a:pP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Nutzung vorhandener Patientendaten zu Forschungszwecken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
        <p:nvSpPr>
          <p:cNvPr id="3" name="Textfeld 2"/>
          <p:cNvSpPr txBox="1"/>
          <p:nvPr/>
        </p:nvSpPr>
        <p:spPr>
          <a:xfrm>
            <a:off x="251520" y="6021288"/>
            <a:ext cx="8649484" cy="461665"/>
          </a:xfrm>
          <a:prstGeom prst="rect">
            <a:avLst/>
          </a:prstGeom>
          <a:noFill/>
        </p:spPr>
        <p:txBody>
          <a:bodyPr wrap="none" rtlCol="0">
            <a:spAutoFit/>
          </a:bodyPr>
          <a:lstStyle/>
          <a:p>
            <a:pPr marL="177800" indent="-177800"/>
            <a:r>
              <a:rPr lang="de-DE" sz="1200" dirty="0" smtClean="0"/>
              <a:t>*	</a:t>
            </a:r>
            <a:r>
              <a:rPr lang="de-DE" sz="1200" dirty="0" err="1" smtClean="0"/>
              <a:t>Roßnagel</a:t>
            </a:r>
            <a:r>
              <a:rPr lang="de-DE" sz="1200" dirty="0" smtClean="0"/>
              <a:t> Art. 5 Rn 109,110 in: Simitis/Hornung/Spieker (hrsg.)  Datenschutzrecht DSGVO mit BDSG. Nomos Verlag, 1. Auflage 2019. </a:t>
            </a:r>
            <a:br>
              <a:rPr lang="de-DE" sz="1200" dirty="0" smtClean="0"/>
            </a:br>
            <a:r>
              <a:rPr lang="de-DE" sz="1200" dirty="0" smtClean="0"/>
              <a:t>ISBN978-3-8487-3590-7</a:t>
            </a:r>
            <a:endParaRPr lang="de-DE" sz="1200" dirty="0"/>
          </a:p>
        </p:txBody>
      </p:sp>
    </p:spTree>
    <p:extLst>
      <p:ext uri="{BB962C8B-B14F-4D97-AF65-F5344CB8AC3E}">
        <p14:creationId xmlns:p14="http://schemas.microsoft.com/office/powerpoint/2010/main" val="288363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0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ErwGr. 50 S. 2 DS-GVO:</a:t>
            </a:r>
          </a:p>
          <a:p>
            <a:pPr marL="915988" lvl="2" indent="-457200">
              <a:lnSpc>
                <a:spcPct val="85000"/>
              </a:lnSpc>
              <a:spcBef>
                <a:spcPct val="25000"/>
              </a:spcBef>
              <a:buFont typeface="+mj-lt"/>
              <a:buAutoNum type="arabicPeriod" startAt="2"/>
            </a:pPr>
            <a:r>
              <a:rPr lang="de-DE" sz="2000" dirty="0" smtClean="0">
                <a:latin typeface="Calibri" panose="020F0502020204030204" pitchFamily="34" charset="0"/>
              </a:rPr>
              <a:t>In </a:t>
            </a:r>
            <a:r>
              <a:rPr lang="de-DE" sz="2000" dirty="0">
                <a:latin typeface="Calibri" panose="020F0502020204030204" pitchFamily="34" charset="0"/>
              </a:rPr>
              <a:t>diesem Fall ist keine andere gesonderte Rechtsgrundlage erforderlich als diejenige für die Erhebung der personenbezogenen Daten. “</a:t>
            </a:r>
            <a:endParaRPr lang="de-DE" sz="2000" dirty="0" smtClean="0">
              <a:latin typeface="Calibri" panose="020F0502020204030204" pitchFamily="34" charset="0"/>
            </a:endParaRPr>
          </a:p>
          <a:p>
            <a:pPr marL="287338" lvl="1" indent="-285750">
              <a:lnSpc>
                <a:spcPct val="85000"/>
              </a:lnSpc>
              <a:spcBef>
                <a:spcPct val="25000"/>
              </a:spcBef>
              <a:buFont typeface="Symbol" panose="05050102010706020507" pitchFamily="18" charset="2"/>
              <a:buChar char="-"/>
            </a:pPr>
            <a:r>
              <a:rPr lang="de-DE" sz="2000" dirty="0" smtClean="0">
                <a:latin typeface="Calibri" panose="020F0502020204030204" pitchFamily="34" charset="0"/>
              </a:rPr>
              <a:t>Wenn </a:t>
            </a:r>
            <a:r>
              <a:rPr lang="de-DE" sz="2000" dirty="0">
                <a:latin typeface="Calibri" panose="020F0502020204030204" pitchFamily="34" charset="0"/>
              </a:rPr>
              <a:t>V</a:t>
            </a:r>
            <a:r>
              <a:rPr lang="de-DE" sz="2000" dirty="0" smtClean="0">
                <a:latin typeface="Calibri" panose="020F0502020204030204" pitchFamily="34" charset="0"/>
              </a:rPr>
              <a:t>ereinbarkeit gewährleistet wird, wird zur Verarbeitung kein neuer Erlaubnistatbestand benötigt</a:t>
            </a:r>
          </a:p>
          <a:p>
            <a:pPr marL="287338" lvl="1" indent="-285750">
              <a:lnSpc>
                <a:spcPct val="85000"/>
              </a:lnSpc>
              <a:spcBef>
                <a:spcPct val="25000"/>
              </a:spcBef>
              <a:buFont typeface="Symbol" panose="05050102010706020507" pitchFamily="18" charset="2"/>
              <a:buChar char="-"/>
            </a:pPr>
            <a:r>
              <a:rPr lang="de-DE" sz="2000" dirty="0" smtClean="0">
                <a:latin typeface="Calibri" panose="020F0502020204030204" pitchFamily="34" charset="0"/>
              </a:rPr>
              <a:t>Aber nur im Rahmen des ursprünglichen Erlaubnistatbestandes</a:t>
            </a:r>
          </a:p>
          <a:p>
            <a:pPr marL="287338" lvl="1" indent="-285750">
              <a:lnSpc>
                <a:spcPct val="85000"/>
              </a:lnSpc>
              <a:spcBef>
                <a:spcPct val="25000"/>
              </a:spcBef>
              <a:buFont typeface="Symbol" panose="05050102010706020507" pitchFamily="18" charset="2"/>
              <a:buChar char="-"/>
            </a:pP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Nutzung vorhandener Patientendaten zu Forschungszwecken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375685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5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Beispiel:</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Daten wurden im Rahmen der </a:t>
            </a:r>
            <a:r>
              <a:rPr lang="de-DE" sz="2000" dirty="0">
                <a:latin typeface="Calibri" panose="020F0502020204030204" pitchFamily="34" charset="0"/>
              </a:rPr>
              <a:t>B</a:t>
            </a:r>
            <a:r>
              <a:rPr lang="de-DE" sz="2000" dirty="0" smtClean="0">
                <a:latin typeface="Calibri" panose="020F0502020204030204" pitchFamily="34" charset="0"/>
              </a:rPr>
              <a:t>ehandlung gewonnen, Rechtsgrundlage Behandlungsvertrag</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Forschung mit den Daten durch </a:t>
            </a:r>
            <a:r>
              <a:rPr lang="de-DE" sz="2000" dirty="0" err="1" smtClean="0">
                <a:latin typeface="Calibri" panose="020F0502020204030204" pitchFamily="34" charset="0"/>
              </a:rPr>
              <a:t>Behandler</a:t>
            </a:r>
            <a:r>
              <a:rPr lang="de-DE" sz="2000" dirty="0" smtClean="0">
                <a:latin typeface="Calibri" panose="020F0502020204030204" pitchFamily="34" charset="0"/>
              </a:rPr>
              <a:t> durch ursprüngliche Rechtsgrundlage abgedeckt</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Nicht abgedeckt beispielsweise</a:t>
            </a:r>
          </a:p>
          <a:p>
            <a:pPr marL="801688" lvl="2"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Weitergabe an Dritte</a:t>
            </a:r>
          </a:p>
          <a:p>
            <a:pPr marL="801688" lvl="2"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Forschung durch Dritte</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Nutzung vorhandener Patientendaten zu Forschungszwecken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364605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7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Um festzustellen</a:t>
            </a:r>
            <a:r>
              <a:rPr lang="de-DE" sz="2000" dirty="0">
                <a:latin typeface="Calibri" panose="020F0502020204030204" pitchFamily="34" charset="0"/>
              </a:rPr>
              <a:t>, ob die Verarbeitung zu einem anderen Zweck mit demjenigen, zu dem die personenbezogenen Daten ursprünglich erhoben wurden, vereinbar ist — </a:t>
            </a:r>
            <a:r>
              <a:rPr lang="de-DE" sz="2000" dirty="0" smtClean="0">
                <a:latin typeface="Calibri" panose="020F0502020204030204" pitchFamily="34" charset="0"/>
              </a:rPr>
              <a:t>berücksichtigt der Verantwortliche unter </a:t>
            </a:r>
            <a:r>
              <a:rPr lang="de-DE" sz="2000" dirty="0">
                <a:latin typeface="Calibri" panose="020F0502020204030204" pitchFamily="34" charset="0"/>
              </a:rPr>
              <a:t>anderem</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jede </a:t>
            </a:r>
            <a:r>
              <a:rPr lang="de-DE" sz="2000" dirty="0">
                <a:latin typeface="Calibri" panose="020F0502020204030204" pitchFamily="34" charset="0"/>
              </a:rPr>
              <a:t>Verbindung zwischen den </a:t>
            </a:r>
            <a:r>
              <a:rPr lang="de-DE" sz="2000" dirty="0" smtClean="0">
                <a:latin typeface="Calibri" panose="020F0502020204030204" pitchFamily="34" charset="0"/>
              </a:rPr>
              <a:t>Primär- und Sekundärzwecken,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den </a:t>
            </a:r>
            <a:r>
              <a:rPr lang="de-DE" sz="2000" dirty="0">
                <a:latin typeface="Calibri" panose="020F0502020204030204" pitchFamily="34" charset="0"/>
              </a:rPr>
              <a:t>Zusammenhang, in dem die personenbezogenen Daten erhoben wurden, insbesondere hinsichtlich des Verhältnisses zwischen den betroffenen Personen und dem </a:t>
            </a:r>
            <a:r>
              <a:rPr lang="de-DE" sz="2000" dirty="0" smtClean="0">
                <a:latin typeface="Calibri" panose="020F0502020204030204" pitchFamily="34" charset="0"/>
              </a:rPr>
              <a:t>Verantwortlichen,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die </a:t>
            </a:r>
            <a:r>
              <a:rPr lang="de-DE" sz="2000" dirty="0">
                <a:latin typeface="Calibri" panose="020F0502020204030204" pitchFamily="34" charset="0"/>
              </a:rPr>
              <a:t>Art der personenbezogenen Daten, insbesondere ob </a:t>
            </a:r>
            <a:r>
              <a:rPr lang="de-DE" sz="2000" dirty="0" smtClean="0">
                <a:latin typeface="Calibri" panose="020F0502020204030204" pitchFamily="34" charset="0"/>
              </a:rPr>
              <a:t>in Artt. 9 oder 10 genannte Datenkategorien verarbeitet werden,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die </a:t>
            </a:r>
            <a:r>
              <a:rPr lang="de-DE" sz="2000" dirty="0">
                <a:latin typeface="Calibri" panose="020F0502020204030204" pitchFamily="34" charset="0"/>
              </a:rPr>
              <a:t>möglichen Folgen der beabsichtigten Weiterverarbeitung für die betroffenen Personen</a:t>
            </a:r>
            <a:r>
              <a:rPr lang="de-DE" sz="2000" dirty="0" smtClean="0">
                <a:latin typeface="Calibri" panose="020F0502020204030204" pitchFamily="34" charset="0"/>
              </a:rPr>
              <a:t>,</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das </a:t>
            </a:r>
            <a:r>
              <a:rPr lang="de-DE" sz="2000" dirty="0">
                <a:latin typeface="Calibri" panose="020F0502020204030204" pitchFamily="34" charset="0"/>
              </a:rPr>
              <a:t>Vorhandensein geeigneter Garantien, wozu Verschlüsselung oder Pseudonymisierung gehören kann</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Nachweis Vereinbarkeit gemäß Art. 6 Abs. 4 DS-GVO</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7760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Um festzustellen</a:t>
            </a:r>
            <a:r>
              <a:rPr lang="de-DE" sz="2000" dirty="0">
                <a:latin typeface="Calibri" panose="020F0502020204030204" pitchFamily="34" charset="0"/>
              </a:rPr>
              <a:t>, ob die Verarbeitung zu einem anderen Zweck mit demjenigen, zu dem die personenbezogenen Daten ursprünglich erhoben wurden, vereinbar ist — </a:t>
            </a:r>
            <a:r>
              <a:rPr lang="de-DE" sz="2000" dirty="0" smtClean="0">
                <a:latin typeface="Calibri" panose="020F0502020204030204" pitchFamily="34" charset="0"/>
              </a:rPr>
              <a:t>berücksichtigt der Verantwortliche unter </a:t>
            </a:r>
            <a:r>
              <a:rPr lang="de-DE" sz="2000" dirty="0">
                <a:latin typeface="Calibri" panose="020F0502020204030204" pitchFamily="34" charset="0"/>
              </a:rPr>
              <a:t>anderem</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jede </a:t>
            </a:r>
            <a:r>
              <a:rPr lang="de-DE" sz="2000" dirty="0">
                <a:latin typeface="Calibri" panose="020F0502020204030204" pitchFamily="34" charset="0"/>
              </a:rPr>
              <a:t>Verbindung zwischen den </a:t>
            </a:r>
            <a:r>
              <a:rPr lang="de-DE" sz="2000" dirty="0" smtClean="0">
                <a:latin typeface="Calibri" panose="020F0502020204030204" pitchFamily="34" charset="0"/>
              </a:rPr>
              <a:t>Primär- und Sekundärzwecken,</a:t>
            </a:r>
          </a:p>
          <a:p>
            <a:pPr marL="1588" lvl="1">
              <a:lnSpc>
                <a:spcPct val="85000"/>
              </a:lnSpc>
              <a:spcBef>
                <a:spcPct val="25000"/>
              </a:spcBef>
            </a:pPr>
            <a:r>
              <a:rPr lang="de-DE" sz="2000" dirty="0" smtClean="0">
                <a:latin typeface="Calibri" panose="020F0502020204030204" pitchFamily="34" charset="0"/>
              </a:rPr>
              <a:t>Beispiel</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Primärzweck: Behandlung Prostatakarzinom</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Sekundärzweck: Forschung zur Verbesserung der Behandlung des Prostatakarzinoms</a:t>
            </a:r>
          </a:p>
          <a:p>
            <a:pPr marL="344488" lvl="1" indent="-342900">
              <a:lnSpc>
                <a:spcPct val="85000"/>
              </a:lnSpc>
              <a:spcBef>
                <a:spcPct val="25000"/>
              </a:spcBef>
              <a:buFont typeface="Calibri" panose="020F0502020204030204" pitchFamily="34" charset="0"/>
              <a:buChar char="→"/>
            </a:pPr>
            <a:r>
              <a:rPr lang="de-DE" sz="2000" dirty="0" smtClean="0">
                <a:latin typeface="Calibri" panose="020F0502020204030204" pitchFamily="34" charset="0"/>
              </a:rPr>
              <a:t>Sehr starke Übereinstimmung</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Nachweis Vereinbarkeit gemäß Art. 6 Abs. 4 DS-GVO</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339175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2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Um festzustellen</a:t>
            </a:r>
            <a:r>
              <a:rPr lang="de-DE" sz="2000" dirty="0">
                <a:latin typeface="Calibri" panose="020F0502020204030204" pitchFamily="34" charset="0"/>
              </a:rPr>
              <a:t>, ob die Verarbeitung zu einem anderen Zweck mit demjenigen, zu dem die personenbezogenen Daten ursprünglich erhoben wurden, vereinbar ist — </a:t>
            </a:r>
            <a:r>
              <a:rPr lang="de-DE" sz="2000" dirty="0" smtClean="0">
                <a:latin typeface="Calibri" panose="020F0502020204030204" pitchFamily="34" charset="0"/>
              </a:rPr>
              <a:t>berücksichtigt der Verantwortliche unter </a:t>
            </a:r>
            <a:r>
              <a:rPr lang="de-DE" sz="2000" dirty="0">
                <a:latin typeface="Calibri" panose="020F0502020204030204" pitchFamily="34" charset="0"/>
              </a:rPr>
              <a:t>anderem</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den </a:t>
            </a:r>
            <a:r>
              <a:rPr lang="de-DE" sz="2000" dirty="0">
                <a:latin typeface="Calibri" panose="020F0502020204030204" pitchFamily="34" charset="0"/>
              </a:rPr>
              <a:t>Zusammenhang, in dem die personenbezogenen Daten erhoben wurden, insbesondere hinsichtlich des Verhältnisses zwischen den betroffenen Personen und dem </a:t>
            </a:r>
            <a:r>
              <a:rPr lang="de-DE" sz="2000" dirty="0" smtClean="0">
                <a:latin typeface="Calibri" panose="020F0502020204030204" pitchFamily="34" charset="0"/>
              </a:rPr>
              <a:t>Verantwortlichen,</a:t>
            </a:r>
          </a:p>
          <a:p>
            <a:pPr marL="1588" lvl="1">
              <a:lnSpc>
                <a:spcPct val="85000"/>
              </a:lnSpc>
              <a:spcBef>
                <a:spcPct val="25000"/>
              </a:spcBef>
            </a:pPr>
            <a:r>
              <a:rPr lang="de-DE" sz="2000" dirty="0" smtClean="0">
                <a:latin typeface="Calibri" panose="020F0502020204030204" pitchFamily="34" charset="0"/>
              </a:rPr>
              <a:t>Beispiel</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Daten wurden im Rahmen der Patientenbehandlung erhoben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Sekundärnutzung: Forschung durch die behandelnden Ärzte</a:t>
            </a:r>
          </a:p>
          <a:p>
            <a:pPr marL="344488" lvl="1" indent="-342900">
              <a:lnSpc>
                <a:spcPct val="85000"/>
              </a:lnSpc>
              <a:spcBef>
                <a:spcPct val="25000"/>
              </a:spcBef>
              <a:buFont typeface="Calibri" panose="020F0502020204030204" pitchFamily="34" charset="0"/>
              <a:buChar char="→"/>
            </a:pPr>
            <a:r>
              <a:rPr lang="de-DE" sz="2000" dirty="0" smtClean="0">
                <a:latin typeface="Calibri" panose="020F0502020204030204" pitchFamily="34" charset="0"/>
              </a:rPr>
              <a:t>Starkes Vertrauensverhältnis zwischen den Personen, gesetzliche Geheimhaltungspflicht (Berufsordnung Ärzte, § 203 StGB) stärkt Vertrauensbasis</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Nachweis Vereinbarkeit gemäß Art. 6 Abs. 4 DS-GVO</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223122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4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Um festzustellen</a:t>
            </a:r>
            <a:r>
              <a:rPr lang="de-DE" sz="2000" dirty="0">
                <a:latin typeface="Calibri" panose="020F0502020204030204" pitchFamily="34" charset="0"/>
              </a:rPr>
              <a:t>, ob die Verarbeitung zu einem anderen Zweck mit demjenigen, zu dem die personenbezogenen Daten ursprünglich erhoben wurden, vereinbar ist — </a:t>
            </a:r>
            <a:r>
              <a:rPr lang="de-DE" sz="2000" dirty="0" smtClean="0">
                <a:latin typeface="Calibri" panose="020F0502020204030204" pitchFamily="34" charset="0"/>
              </a:rPr>
              <a:t>berücksichtigt der Verantwortliche unter </a:t>
            </a:r>
            <a:r>
              <a:rPr lang="de-DE" sz="2000" dirty="0">
                <a:latin typeface="Calibri" panose="020F0502020204030204" pitchFamily="34" charset="0"/>
              </a:rPr>
              <a:t>anderem</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die </a:t>
            </a:r>
            <a:r>
              <a:rPr lang="de-DE" sz="2000" dirty="0">
                <a:latin typeface="Calibri" panose="020F0502020204030204" pitchFamily="34" charset="0"/>
              </a:rPr>
              <a:t>Art der personenbezogenen Daten, insbesondere ob </a:t>
            </a:r>
            <a:r>
              <a:rPr lang="de-DE" sz="2000" dirty="0" smtClean="0">
                <a:latin typeface="Calibri" panose="020F0502020204030204" pitchFamily="34" charset="0"/>
              </a:rPr>
              <a:t>in Artt. 9 oder 10 genannte Datenkategorien verarbeitet werden,</a:t>
            </a:r>
          </a:p>
          <a:p>
            <a:pPr marL="1588" lvl="1">
              <a:lnSpc>
                <a:spcPct val="85000"/>
              </a:lnSpc>
              <a:spcBef>
                <a:spcPct val="25000"/>
              </a:spcBef>
            </a:pPr>
            <a:r>
              <a:rPr lang="de-DE" sz="2000" dirty="0" smtClean="0">
                <a:latin typeface="Calibri" panose="020F0502020204030204" pitchFamily="34" charset="0"/>
              </a:rPr>
              <a:t>Beispiel</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Gesundheitsdaten, genetische Daten</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Daten der besonderen Art = sehr starker Schutzbedarf</a:t>
            </a:r>
          </a:p>
          <a:p>
            <a:pPr marL="344488" lvl="1" indent="-342900">
              <a:lnSpc>
                <a:spcPct val="85000"/>
              </a:lnSpc>
              <a:spcBef>
                <a:spcPct val="25000"/>
              </a:spcBef>
              <a:buFont typeface="Calibri" panose="020F0502020204030204" pitchFamily="34" charset="0"/>
              <a:buChar char="→"/>
            </a:pPr>
            <a:r>
              <a:rPr lang="de-DE" sz="2000" dirty="0" smtClean="0">
                <a:latin typeface="Calibri" panose="020F0502020204030204" pitchFamily="34" charset="0"/>
              </a:rPr>
              <a:t>Garantien entsprechend Vorgaben von Art. 89 Abs. </a:t>
            </a:r>
            <a:r>
              <a:rPr lang="de-DE" sz="2000" dirty="0">
                <a:latin typeface="Calibri" panose="020F0502020204030204" pitchFamily="34" charset="0"/>
              </a:rPr>
              <a:t>1 DS-GVO </a:t>
            </a:r>
            <a:br>
              <a:rPr lang="de-DE" sz="2000" dirty="0">
                <a:latin typeface="Calibri" panose="020F0502020204030204" pitchFamily="34" charset="0"/>
              </a:rPr>
            </a:br>
            <a:r>
              <a:rPr lang="de-DE" sz="2000" dirty="0">
                <a:latin typeface="Calibri" panose="020F0502020204030204" pitchFamily="34" charset="0"/>
              </a:rPr>
              <a:t>(=  technische und organisatorische </a:t>
            </a:r>
            <a:r>
              <a:rPr lang="de-DE" sz="2000" dirty="0" smtClean="0">
                <a:latin typeface="Calibri" panose="020F0502020204030204" pitchFamily="34" charset="0"/>
              </a:rPr>
              <a:t>Maßnahmen</a:t>
            </a:r>
            <a:r>
              <a:rPr lang="de-DE" sz="2000" dirty="0">
                <a:latin typeface="Calibri" panose="020F0502020204030204" pitchFamily="34" charset="0"/>
              </a:rPr>
              <a:t>, welche </a:t>
            </a:r>
            <a:r>
              <a:rPr lang="de-DE" sz="2000" dirty="0" smtClean="0">
                <a:latin typeface="Calibri" panose="020F0502020204030204" pitchFamily="34" charset="0"/>
              </a:rPr>
              <a:t>Rechte </a:t>
            </a:r>
            <a:r>
              <a:rPr lang="de-DE" sz="2000" dirty="0">
                <a:latin typeface="Calibri" panose="020F0502020204030204" pitchFamily="34" charset="0"/>
              </a:rPr>
              <a:t>und Freiheiten der betroffenen </a:t>
            </a:r>
            <a:r>
              <a:rPr lang="de-DE" sz="2000" dirty="0" smtClean="0">
                <a:latin typeface="Calibri" panose="020F0502020204030204" pitchFamily="34" charset="0"/>
              </a:rPr>
              <a:t>Patienten entsprechend Vorgaben DS-GVO schützen) </a:t>
            </a:r>
            <a:br>
              <a:rPr lang="de-DE" sz="2000" dirty="0" smtClean="0">
                <a:latin typeface="Calibri" panose="020F0502020204030204" pitchFamily="34" charset="0"/>
              </a:rPr>
            </a:br>
            <a:r>
              <a:rPr lang="de-DE" sz="2000" dirty="0" smtClean="0">
                <a:latin typeface="Calibri" panose="020F0502020204030204" pitchFamily="34" charset="0"/>
              </a:rPr>
              <a:t>müssen entsprechend gut sein</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Nachweis Vereinbarkeit gemäß Art. 6 Abs. 4 DS-GVO</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166848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7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ts val="540"/>
              </a:spcBef>
            </a:pPr>
            <a:r>
              <a:rPr lang="de-DE" sz="2000" dirty="0" smtClean="0">
                <a:latin typeface="Calibri" panose="020F0502020204030204" pitchFamily="34" charset="0"/>
              </a:rPr>
              <a:t>Um festzustellen</a:t>
            </a:r>
            <a:r>
              <a:rPr lang="de-DE" sz="2000" dirty="0">
                <a:latin typeface="Calibri" panose="020F0502020204030204" pitchFamily="34" charset="0"/>
              </a:rPr>
              <a:t>, ob die Verarbeitung zu einem anderen Zweck mit demjenigen, zu dem die personenbezogenen Daten ursprünglich erhoben wurden, vereinbar ist — </a:t>
            </a:r>
            <a:r>
              <a:rPr lang="de-DE" sz="2000" dirty="0" smtClean="0">
                <a:latin typeface="Calibri" panose="020F0502020204030204" pitchFamily="34" charset="0"/>
              </a:rPr>
              <a:t>berücksichtigt der Verantwortliche unter </a:t>
            </a:r>
            <a:r>
              <a:rPr lang="de-DE" sz="2000" dirty="0">
                <a:latin typeface="Calibri" panose="020F0502020204030204" pitchFamily="34" charset="0"/>
              </a:rPr>
              <a:t>anderem</a:t>
            </a:r>
          </a:p>
          <a:p>
            <a:pPr marL="344488" lvl="1" indent="-342900">
              <a:lnSpc>
                <a:spcPct val="85000"/>
              </a:lnSpc>
              <a:spcBef>
                <a:spcPts val="540"/>
              </a:spcBef>
              <a:buFont typeface="Symbol" panose="05050102010706020507" pitchFamily="18" charset="2"/>
              <a:buChar char="-"/>
            </a:pPr>
            <a:r>
              <a:rPr lang="de-DE" sz="2000" dirty="0" smtClean="0">
                <a:latin typeface="Calibri" panose="020F0502020204030204" pitchFamily="34" charset="0"/>
              </a:rPr>
              <a:t>die </a:t>
            </a:r>
            <a:r>
              <a:rPr lang="de-DE" sz="2000" dirty="0">
                <a:latin typeface="Calibri" panose="020F0502020204030204" pitchFamily="34" charset="0"/>
              </a:rPr>
              <a:t>möglichen Folgen der beabsichtigten Weiterverarbeitung für die betroffenen Personen</a:t>
            </a:r>
            <a:r>
              <a:rPr lang="de-DE" sz="2000" dirty="0" smtClean="0">
                <a:latin typeface="Calibri" panose="020F0502020204030204" pitchFamily="34" charset="0"/>
              </a:rPr>
              <a:t>,</a:t>
            </a:r>
          </a:p>
          <a:p>
            <a:pPr marL="1588" lvl="1">
              <a:lnSpc>
                <a:spcPct val="85000"/>
              </a:lnSpc>
              <a:spcBef>
                <a:spcPts val="540"/>
              </a:spcBef>
            </a:pPr>
            <a:r>
              <a:rPr lang="de-DE" sz="2000" dirty="0" smtClean="0">
                <a:latin typeface="Calibri" panose="020F0502020204030204" pitchFamily="34" charset="0"/>
              </a:rPr>
              <a:t>Beispiel</a:t>
            </a:r>
          </a:p>
          <a:p>
            <a:pPr marL="344488" lvl="1" indent="-342900">
              <a:lnSpc>
                <a:spcPct val="85000"/>
              </a:lnSpc>
              <a:spcBef>
                <a:spcPts val="540"/>
              </a:spcBef>
              <a:buFont typeface="Symbol" panose="05050102010706020507" pitchFamily="18" charset="2"/>
              <a:buChar char="-"/>
            </a:pPr>
            <a:r>
              <a:rPr lang="de-DE" sz="2000" dirty="0" smtClean="0">
                <a:latin typeface="Calibri" panose="020F0502020204030204" pitchFamily="34" charset="0"/>
              </a:rPr>
              <a:t>Gesundheitsdaten beinhalten mannigfaltige Möglichkeiten durch Offenbarung die Grundrechte der betroffenen Personen zu involvieren, z.B.</a:t>
            </a:r>
          </a:p>
          <a:p>
            <a:pPr marL="801688" lvl="2" indent="-342900">
              <a:lnSpc>
                <a:spcPct val="85000"/>
              </a:lnSpc>
              <a:spcBef>
                <a:spcPts val="540"/>
              </a:spcBef>
              <a:buFont typeface="Arial" panose="020B0604020202020204" pitchFamily="34" charset="0"/>
              <a:buChar char="•"/>
            </a:pPr>
            <a:r>
              <a:rPr lang="de-DE" sz="2000" dirty="0" smtClean="0">
                <a:latin typeface="Calibri" panose="020F0502020204030204" pitchFamily="34" charset="0"/>
              </a:rPr>
              <a:t>Risiko: Diskriminierung, Rufschädigung</a:t>
            </a:r>
            <a:r>
              <a:rPr lang="de-DE" sz="2000" dirty="0">
                <a:latin typeface="Calibri" panose="020F0502020204030204" pitchFamily="34" charset="0"/>
              </a:rPr>
              <a:t>, </a:t>
            </a:r>
            <a:r>
              <a:rPr lang="de-DE" sz="2000" dirty="0" smtClean="0">
                <a:latin typeface="Calibri" panose="020F0502020204030204" pitchFamily="34" charset="0"/>
              </a:rPr>
              <a:t>Finanziellen Verlust, …</a:t>
            </a:r>
          </a:p>
          <a:p>
            <a:pPr marL="801688" lvl="2" indent="-342900">
              <a:lnSpc>
                <a:spcPct val="85000"/>
              </a:lnSpc>
              <a:spcBef>
                <a:spcPts val="540"/>
              </a:spcBef>
              <a:buFont typeface="Arial" panose="020B0604020202020204" pitchFamily="34" charset="0"/>
              <a:buChar char="•"/>
            </a:pPr>
            <a:r>
              <a:rPr lang="de-DE" sz="2000" dirty="0" smtClean="0">
                <a:latin typeface="Calibri" panose="020F0502020204030204" pitchFamily="34" charset="0"/>
              </a:rPr>
              <a:t>Pot. Folgen: Jobverlust, Verlust Ehepartner, Vereinsamung, Verlust Kreditwürdigkeit, …</a:t>
            </a:r>
          </a:p>
          <a:p>
            <a:pPr marL="344488" lvl="1" indent="-342900">
              <a:lnSpc>
                <a:spcPct val="85000"/>
              </a:lnSpc>
              <a:spcBef>
                <a:spcPts val="540"/>
              </a:spcBef>
              <a:buFont typeface="Symbol" panose="05050102010706020507" pitchFamily="18" charset="2"/>
              <a:buChar char="-"/>
            </a:pPr>
            <a:r>
              <a:rPr lang="de-DE" sz="2000" dirty="0" smtClean="0">
                <a:latin typeface="Calibri" panose="020F0502020204030204" pitchFamily="34" charset="0"/>
              </a:rPr>
              <a:t>Folgen müssen betrachtet und im Verhältnis zur Weiterverarbeitung bewertet werden</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Nachweis Vereinbarkeit gemäß Art. 6 Abs. 4 DS-GVO</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312094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9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a:lnSpc>
                <a:spcPct val="85000"/>
              </a:lnSpc>
              <a:spcBef>
                <a:spcPct val="25000"/>
              </a:spcBef>
            </a:pPr>
            <a:r>
              <a:rPr lang="de-DE" sz="2000" dirty="0" smtClean="0">
                <a:latin typeface="Calibri" panose="020F0502020204030204" pitchFamily="34" charset="0"/>
              </a:rPr>
              <a:t>Um festzustellen</a:t>
            </a:r>
            <a:r>
              <a:rPr lang="de-DE" sz="2000" dirty="0">
                <a:latin typeface="Calibri" panose="020F0502020204030204" pitchFamily="34" charset="0"/>
              </a:rPr>
              <a:t>, ob die Verarbeitung zu einem anderen Zweck mit demjenigen, zu dem die personenbezogenen Daten ursprünglich erhoben wurden, vereinbar ist — </a:t>
            </a:r>
            <a:r>
              <a:rPr lang="de-DE" sz="2000" dirty="0" smtClean="0">
                <a:latin typeface="Calibri" panose="020F0502020204030204" pitchFamily="34" charset="0"/>
              </a:rPr>
              <a:t>berücksichtigt der Verantwortliche unter </a:t>
            </a:r>
            <a:r>
              <a:rPr lang="de-DE" sz="2000" dirty="0">
                <a:latin typeface="Calibri" panose="020F0502020204030204" pitchFamily="34" charset="0"/>
              </a:rPr>
              <a:t>anderem</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das </a:t>
            </a:r>
            <a:r>
              <a:rPr lang="de-DE" sz="2000" dirty="0">
                <a:latin typeface="Calibri" panose="020F0502020204030204" pitchFamily="34" charset="0"/>
              </a:rPr>
              <a:t>Vorhandensein geeigneter Garantien, wozu Verschlüsselung oder Pseudonymisierung gehören </a:t>
            </a:r>
            <a:r>
              <a:rPr lang="de-DE" sz="2000" dirty="0" smtClean="0">
                <a:latin typeface="Calibri" panose="020F0502020204030204" pitchFamily="34" charset="0"/>
              </a:rPr>
              <a:t>kann</a:t>
            </a:r>
          </a:p>
          <a:p>
            <a:pPr marL="1588" lvl="1">
              <a:lnSpc>
                <a:spcPct val="85000"/>
              </a:lnSpc>
              <a:spcBef>
                <a:spcPct val="25000"/>
              </a:spcBef>
            </a:pPr>
            <a:r>
              <a:rPr lang="de-DE" sz="2000" dirty="0" smtClean="0">
                <a:latin typeface="Calibri" panose="020F0502020204030204" pitchFamily="34" charset="0"/>
              </a:rPr>
              <a:t>Hinweis</a:t>
            </a:r>
          </a:p>
          <a:p>
            <a:pPr marL="344488" lvl="1" indent="-342900">
              <a:lnSpc>
                <a:spcPct val="85000"/>
              </a:lnSpc>
              <a:spcBef>
                <a:spcPct val="25000"/>
              </a:spcBef>
              <a:buFont typeface="Symbol" panose="05050102010706020507" pitchFamily="18" charset="2"/>
              <a:buChar char="-"/>
            </a:pPr>
            <a:r>
              <a:rPr lang="de-DE" sz="2000" dirty="0" smtClean="0">
                <a:latin typeface="Calibri" panose="020F0502020204030204" pitchFamily="34" charset="0"/>
              </a:rPr>
              <a:t>Forschung grundsätzlich mit anonymen Daten, ausnahmsweise mit pseudonymen Daten</a:t>
            </a:r>
            <a:br>
              <a:rPr lang="de-DE" sz="2000" dirty="0" smtClean="0">
                <a:latin typeface="Calibri" panose="020F0502020204030204" pitchFamily="34" charset="0"/>
              </a:rPr>
            </a:br>
            <a:r>
              <a:rPr lang="de-DE" sz="2000" dirty="0" smtClean="0">
                <a:latin typeface="Calibri" panose="020F0502020204030204" pitchFamily="34" charset="0"/>
              </a:rPr>
              <a:t>(siehe § 27 Abs. </a:t>
            </a:r>
            <a:r>
              <a:rPr lang="de-DE" sz="2000" smtClean="0">
                <a:latin typeface="Calibri" panose="020F0502020204030204" pitchFamily="34" charset="0"/>
              </a:rPr>
              <a:t>3 BDSG)</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Nachweis Vereinbarkeit gemäß Art. 6 Abs. 4 DS-GVO</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a:bodyPr>
          <a:lstStyle/>
          <a:p>
            <a:r>
              <a:rPr lang="de-DE" dirty="0" smtClean="0"/>
              <a:t>Sekundärnutzung</a:t>
            </a:r>
            <a:endParaRPr lang="de-DE" dirty="0"/>
          </a:p>
        </p:txBody>
      </p:sp>
    </p:spTree>
    <p:extLst>
      <p:ext uri="{BB962C8B-B14F-4D97-AF65-F5344CB8AC3E}">
        <p14:creationId xmlns:p14="http://schemas.microsoft.com/office/powerpoint/2010/main" val="338672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0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0"/>
              </a:spcBef>
              <a:spcAft>
                <a:spcPts val="200"/>
              </a:spcAft>
            </a:pPr>
            <a:r>
              <a:rPr lang="de-DE" sz="1600" dirty="0" smtClean="0">
                <a:latin typeface="+mn-lt"/>
              </a:rPr>
              <a:t>§ 203 StGB</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Mitteilungen</a:t>
            </a:r>
            <a:r>
              <a:rPr lang="de-DE" sz="1600" dirty="0">
                <a:latin typeface="+mn-lt"/>
              </a:rPr>
              <a:t>, aus denen die Person des Betroffenen nicht ersichtlich ist, erfüllen, mangels Personenbeziehbarkeit, nicht den Tatbestand der </a:t>
            </a:r>
            <a:r>
              <a:rPr lang="de-DE" sz="1600" dirty="0" smtClean="0">
                <a:latin typeface="+mn-lt"/>
              </a:rPr>
              <a:t>Offenbarung*</a:t>
            </a:r>
          </a:p>
          <a:p>
            <a:pPr marL="285750" indent="-285750">
              <a:lnSpc>
                <a:spcPct val="100000"/>
              </a:lnSpc>
              <a:spcBef>
                <a:spcPts val="200"/>
              </a:spcBef>
              <a:spcAft>
                <a:spcPts val="200"/>
              </a:spcAft>
              <a:buFont typeface="Symbol" panose="05050102010706020507" pitchFamily="18" charset="2"/>
              <a:buChar char="-"/>
            </a:pPr>
            <a:r>
              <a:rPr lang="de-DE" sz="1600" dirty="0">
                <a:latin typeface="+mn-lt"/>
              </a:rPr>
              <a:t>Dementsprechend stellt </a:t>
            </a:r>
            <a:r>
              <a:rPr lang="de-DE" sz="1600" dirty="0" smtClean="0">
                <a:latin typeface="+mn-lt"/>
              </a:rPr>
              <a:t>die </a:t>
            </a:r>
            <a:r>
              <a:rPr lang="de-DE" sz="1600" dirty="0">
                <a:latin typeface="+mn-lt"/>
              </a:rPr>
              <a:t>Weitergabe von </a:t>
            </a:r>
            <a:r>
              <a:rPr lang="de-DE" sz="1600" dirty="0" smtClean="0">
                <a:latin typeface="+mn-lt"/>
              </a:rPr>
              <a:t>Daten, welche </a:t>
            </a:r>
            <a:r>
              <a:rPr lang="de-DE" sz="1600" i="1" dirty="0" smtClean="0"/>
              <a:t>die</a:t>
            </a:r>
            <a:r>
              <a:rPr lang="de-DE" sz="1600" dirty="0" smtClean="0">
                <a:latin typeface="+mn-lt"/>
              </a:rPr>
              <a:t> Person nicht identifizieren,  </a:t>
            </a:r>
            <a:r>
              <a:rPr lang="de-DE" sz="1600" dirty="0">
                <a:latin typeface="+mn-lt"/>
              </a:rPr>
              <a:t>keine Offenbarung i. S. d. § 203 StGB </a:t>
            </a:r>
            <a:r>
              <a:rPr lang="de-DE" sz="1600" dirty="0" smtClean="0">
                <a:latin typeface="+mn-lt"/>
              </a:rPr>
              <a:t>dar*</a:t>
            </a:r>
          </a:p>
          <a:p>
            <a:pPr>
              <a:lnSpc>
                <a:spcPct val="100000"/>
              </a:lnSpc>
              <a:spcBef>
                <a:spcPts val="200"/>
              </a:spcBef>
              <a:spcAft>
                <a:spcPts val="200"/>
              </a:spcAft>
            </a:pPr>
            <a:r>
              <a:rPr lang="de-DE" sz="1600" dirty="0" smtClean="0">
                <a:latin typeface="+mn-lt"/>
              </a:rPr>
              <a:t>DS-GVO</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Im Datenschutzrecht muss </a:t>
            </a:r>
            <a:r>
              <a:rPr lang="de-DE" sz="1600" i="1" dirty="0" smtClean="0"/>
              <a:t>eine</a:t>
            </a:r>
            <a:r>
              <a:rPr lang="de-DE" sz="1600" dirty="0" smtClean="0">
                <a:latin typeface="+mn-lt"/>
              </a:rPr>
              <a:t> Person identifizierbar sein</a:t>
            </a:r>
          </a:p>
          <a:p>
            <a:pPr>
              <a:lnSpc>
                <a:spcPct val="100000"/>
              </a:lnSpc>
              <a:spcBef>
                <a:spcPts val="200"/>
              </a:spcBef>
              <a:spcAft>
                <a:spcPts val="200"/>
              </a:spcAft>
            </a:pPr>
            <a:r>
              <a:rPr lang="de-DE" sz="1600" dirty="0" smtClean="0">
                <a:latin typeface="+mn-lt"/>
              </a:rPr>
              <a:t>Beispiel</a:t>
            </a:r>
          </a:p>
          <a:p>
            <a:pPr marL="285750" indent="-285750">
              <a:lnSpc>
                <a:spcPct val="100000"/>
              </a:lnSpc>
              <a:spcBef>
                <a:spcPts val="200"/>
              </a:spcBef>
              <a:spcAft>
                <a:spcPts val="200"/>
              </a:spcAft>
              <a:buFont typeface="Symbol" panose="05050102010706020507" pitchFamily="18" charset="2"/>
              <a:buChar char="-"/>
            </a:pPr>
            <a:endParaRPr lang="de-DE" sz="1600" dirty="0">
              <a:latin typeface="+mn-lt"/>
            </a:endParaRPr>
          </a:p>
          <a:p>
            <a:pPr marL="285750" indent="-285750">
              <a:lnSpc>
                <a:spcPct val="100000"/>
              </a:lnSpc>
              <a:spcBef>
                <a:spcPts val="200"/>
              </a:spcBef>
              <a:spcAft>
                <a:spcPts val="200"/>
              </a:spcAft>
              <a:buFont typeface="Symbol" panose="05050102010706020507" pitchFamily="18" charset="2"/>
              <a:buChar char="-"/>
            </a:pPr>
            <a:endParaRPr lang="de-DE" sz="1600" dirty="0" smtClean="0">
              <a:latin typeface="+mn-lt"/>
            </a:endParaRPr>
          </a:p>
          <a:p>
            <a:pPr marL="285750" indent="-285750">
              <a:lnSpc>
                <a:spcPct val="100000"/>
              </a:lnSpc>
              <a:spcBef>
                <a:spcPts val="200"/>
              </a:spcBef>
              <a:spcAft>
                <a:spcPts val="200"/>
              </a:spcAft>
              <a:buFont typeface="Symbol" panose="05050102010706020507" pitchFamily="18" charset="2"/>
              <a:buChar char="-"/>
            </a:pPr>
            <a:endParaRPr lang="de-DE" sz="1600" dirty="0">
              <a:latin typeface="+mn-lt"/>
            </a:endParaRP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Datenschutzrechtlich: personenbezogen</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Strafrechtlich: nicht personenbezogen (und dann auch keine „unbefugte Offenbarung“)</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Begriff „Personenbezogen“ ist abhängig vom angewendeten Recht</a:t>
            </a:r>
            <a:endParaRPr lang="de-DE" sz="2000" dirty="0">
              <a:solidFill>
                <a:schemeClr val="bg1"/>
              </a:solidFill>
              <a:cs typeface="Arial" charset="0"/>
            </a:endParaRPr>
          </a:p>
        </p:txBody>
      </p:sp>
      <p:sp>
        <p:nvSpPr>
          <p:cNvPr id="3" name="Textfeld 2"/>
          <p:cNvSpPr txBox="1"/>
          <p:nvPr/>
        </p:nvSpPr>
        <p:spPr>
          <a:xfrm>
            <a:off x="308330" y="6049920"/>
            <a:ext cx="6266587" cy="184666"/>
          </a:xfrm>
          <a:prstGeom prst="rect">
            <a:avLst/>
          </a:prstGeom>
          <a:noFill/>
        </p:spPr>
        <p:txBody>
          <a:bodyPr wrap="none" lIns="0" tIns="0" rIns="0" bIns="0" rtlCol="0">
            <a:spAutoFit/>
          </a:bodyPr>
          <a:lstStyle/>
          <a:p>
            <a:pPr>
              <a:lnSpc>
                <a:spcPct val="100000"/>
              </a:lnSpc>
              <a:spcBef>
                <a:spcPts val="0"/>
              </a:spcBef>
              <a:spcAft>
                <a:spcPts val="0"/>
              </a:spcAft>
              <a:buClr>
                <a:schemeClr val="tx2"/>
              </a:buClr>
            </a:pPr>
            <a:r>
              <a:rPr lang="de-DE" sz="1200" dirty="0">
                <a:latin typeface="Calibri" panose="020F0502020204030204" pitchFamily="34" charset="0"/>
              </a:rPr>
              <a:t>* Lenckner/Eisele § 203 Rn. </a:t>
            </a:r>
            <a:r>
              <a:rPr lang="de-DE" sz="1200" dirty="0" smtClean="0">
                <a:latin typeface="Calibri" panose="020F0502020204030204" pitchFamily="34" charset="0"/>
              </a:rPr>
              <a:t>20 </a:t>
            </a:r>
            <a:r>
              <a:rPr lang="de-DE" sz="1200" dirty="0">
                <a:latin typeface="Calibri" panose="020F0502020204030204" pitchFamily="34" charset="0"/>
              </a:rPr>
              <a:t>in Schönke / Schröder (Hrsg.) Strafgesetzbuch: StGB. </a:t>
            </a:r>
            <a:r>
              <a:rPr lang="de-DE" sz="1200" dirty="0" smtClean="0">
                <a:latin typeface="Calibri" panose="020F0502020204030204" pitchFamily="34" charset="0"/>
              </a:rPr>
              <a:t>30. </a:t>
            </a:r>
            <a:r>
              <a:rPr lang="de-DE" sz="1200" dirty="0">
                <a:latin typeface="Calibri" panose="020F0502020204030204" pitchFamily="34" charset="0"/>
              </a:rPr>
              <a:t>Auflage </a:t>
            </a:r>
            <a:r>
              <a:rPr lang="de-DE" sz="1200" dirty="0" smtClean="0">
                <a:latin typeface="Calibri" panose="020F0502020204030204" pitchFamily="34" charset="0"/>
              </a:rPr>
              <a:t>2019</a:t>
            </a:r>
          </a:p>
        </p:txBody>
      </p:sp>
      <p:graphicFrame>
        <p:nvGraphicFramePr>
          <p:cNvPr id="4" name="Objekt 3"/>
          <p:cNvGraphicFramePr>
            <a:graphicFrameLocks noChangeAspect="1"/>
          </p:cNvGraphicFramePr>
          <p:nvPr>
            <p:extLst>
              <p:ext uri="{D42A27DB-BD31-4B8C-83A1-F6EECF244321}">
                <p14:modId xmlns:p14="http://schemas.microsoft.com/office/powerpoint/2010/main" val="2354151084"/>
              </p:ext>
            </p:extLst>
          </p:nvPr>
        </p:nvGraphicFramePr>
        <p:xfrm>
          <a:off x="1105531" y="4468855"/>
          <a:ext cx="5490299" cy="1308700"/>
        </p:xfrm>
        <a:graphic>
          <a:graphicData uri="http://schemas.openxmlformats.org/presentationml/2006/ole">
            <mc:AlternateContent xmlns:mc="http://schemas.openxmlformats.org/markup-compatibility/2006">
              <mc:Choice xmlns:v="urn:schemas-microsoft-com:vml" Requires="v">
                <p:oleObj spid="_x0000_s54305" name="Dokument" r:id="rId9" imgW="5868016" imgH="1399162" progId="Word.Document.12">
                  <p:embed/>
                </p:oleObj>
              </mc:Choice>
              <mc:Fallback>
                <p:oleObj name="Dokument" r:id="rId9" imgW="5868016" imgH="1399162" progId="Word.Documen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5531" y="4468855"/>
                        <a:ext cx="5490299" cy="1308700"/>
                      </a:xfrm>
                      <a:prstGeom prst="rect">
                        <a:avLst/>
                      </a:prstGeom>
                      <a:noFill/>
                      <a:ln>
                        <a:noFill/>
                      </a:ln>
                    </p:spPr>
                  </p:pic>
                </p:oleObj>
              </mc:Fallback>
            </mc:AlternateContent>
          </a:graphicData>
        </a:graphic>
      </p:graphicFrame>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Exkurs </a:t>
            </a:r>
            <a:r>
              <a:rPr lang="de-DE" dirty="0" smtClean="0"/>
              <a:t>Personenbezogen</a:t>
            </a:r>
            <a:br>
              <a:rPr lang="de-DE" dirty="0" smtClean="0"/>
            </a:br>
            <a:r>
              <a:rPr lang="de-DE" dirty="0" smtClean="0"/>
              <a:t>DS-GVO </a:t>
            </a:r>
            <a:r>
              <a:rPr lang="de-DE" dirty="0"/>
              <a:t>vs. § 203 StGB</a:t>
            </a:r>
          </a:p>
        </p:txBody>
      </p:sp>
    </p:spTree>
    <p:extLst>
      <p:ext uri="{BB962C8B-B14F-4D97-AF65-F5344CB8AC3E}">
        <p14:creationId xmlns:p14="http://schemas.microsoft.com/office/powerpoint/2010/main" val="421325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79512" y="1773238"/>
            <a:ext cx="8856984" cy="2663874"/>
          </a:xfrm>
        </p:spPr>
        <p:txBody>
          <a:bodyPr>
            <a:noAutofit/>
          </a:bodyPr>
          <a:lstStyle/>
          <a:p>
            <a:r>
              <a:rPr lang="de-DE" sz="5000" dirty="0">
                <a:latin typeface="Calibri" panose="020F0502020204030204" pitchFamily="34" charset="0"/>
              </a:rPr>
              <a:t>Nachweis „überwiegendes Interesse</a:t>
            </a:r>
            <a:r>
              <a:rPr lang="de-DE" sz="5000" dirty="0" smtClean="0">
                <a:latin typeface="Calibri" panose="020F0502020204030204" pitchFamily="34" charset="0"/>
              </a:rPr>
              <a:t>“</a:t>
            </a:r>
            <a:br>
              <a:rPr lang="de-DE" sz="5000" dirty="0" smtClean="0">
                <a:latin typeface="Calibri" panose="020F0502020204030204" pitchFamily="34" charset="0"/>
              </a:rPr>
            </a:br>
            <a:r>
              <a:rPr lang="de-DE" sz="2800" dirty="0" smtClean="0">
                <a:latin typeface="Calibri" panose="020F0502020204030204" pitchFamily="34" charset="0"/>
              </a:rPr>
              <a:t>(Beispiel: Nutzung </a:t>
            </a:r>
            <a:r>
              <a:rPr lang="de-DE" sz="2800" dirty="0">
                <a:latin typeface="Calibri" panose="020F0502020204030204" pitchFamily="34" charset="0"/>
              </a:rPr>
              <a:t>Daten des </a:t>
            </a:r>
            <a:r>
              <a:rPr lang="de-DE" sz="2800" dirty="0" err="1" smtClean="0">
                <a:latin typeface="Calibri" panose="020F0502020204030204" pitchFamily="34" charset="0"/>
              </a:rPr>
              <a:t>Mammographiescreenings</a:t>
            </a:r>
            <a:r>
              <a:rPr lang="de-DE" sz="2800" dirty="0" smtClean="0">
                <a:latin typeface="Calibri" panose="020F0502020204030204" pitchFamily="34" charset="0"/>
              </a:rPr>
              <a:t>) </a:t>
            </a:r>
            <a:endParaRPr lang="de-DE" sz="2800" dirty="0">
              <a:latin typeface="Calibri" panose="020F0502020204030204" pitchFamily="34" charset="0"/>
            </a:endParaRPr>
          </a:p>
        </p:txBody>
      </p:sp>
    </p:spTree>
    <p:extLst>
      <p:ext uri="{BB962C8B-B14F-4D97-AF65-F5344CB8AC3E}">
        <p14:creationId xmlns:p14="http://schemas.microsoft.com/office/powerpoint/2010/main" val="39730975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Fehlbefunde beim </a:t>
            </a:r>
            <a:r>
              <a:rPr lang="de-DE" sz="2000" dirty="0" err="1">
                <a:latin typeface="Calibri" panose="020F0502020204030204" pitchFamily="34" charset="0"/>
              </a:rPr>
              <a:t>Mammographiescreening</a:t>
            </a:r>
            <a:r>
              <a:rPr lang="de-DE" sz="2000" dirty="0">
                <a:latin typeface="Calibri" panose="020F0502020204030204" pitchFamily="34" charset="0"/>
              </a:rPr>
              <a:t> </a:t>
            </a:r>
            <a:endParaRPr lang="de-DE" sz="2000" dirty="0" smtClean="0">
              <a:latin typeface="Calibri" panose="020F0502020204030204" pitchFamily="34" charset="0"/>
            </a:endParaRPr>
          </a:p>
          <a:p>
            <a:pPr marL="801688" lvl="2" indent="-342900" defTabSz="914400">
              <a:lnSpc>
                <a:spcPct val="80000"/>
              </a:lnSpc>
              <a:spcBef>
                <a:spcPct val="25000"/>
              </a:spcBef>
              <a:buSzTx/>
              <a:buFont typeface="Arial" panose="020B0604020202020204" pitchFamily="34" charset="0"/>
              <a:buChar char="•"/>
            </a:pPr>
            <a:r>
              <a:rPr lang="de-DE" sz="1700" dirty="0" smtClean="0">
                <a:latin typeface="Calibri" panose="020F0502020204030204" pitchFamily="34" charset="0"/>
              </a:rPr>
              <a:t>Befunde, die in Abklärung als gutartig eingestufte wurde</a:t>
            </a:r>
            <a:r>
              <a:rPr lang="de-DE" sz="1700" dirty="0">
                <a:latin typeface="Calibri" panose="020F0502020204030204" pitchFamily="34" charset="0"/>
              </a:rPr>
              <a:t/>
            </a:r>
            <a:br>
              <a:rPr lang="de-DE" sz="1700" dirty="0">
                <a:latin typeface="Calibri" panose="020F0502020204030204" pitchFamily="34" charset="0"/>
              </a:rPr>
            </a:br>
            <a:r>
              <a:rPr lang="de-DE" sz="1700" dirty="0">
                <a:latin typeface="Calibri" panose="020F0502020204030204" pitchFamily="34" charset="0"/>
              </a:rPr>
              <a:t>250 </a:t>
            </a:r>
            <a:r>
              <a:rPr lang="de-DE" sz="1700" dirty="0" smtClean="0">
                <a:latin typeface="Calibri" panose="020F0502020204030204" pitchFamily="34" charset="0"/>
              </a:rPr>
              <a:t>bis 400 pro </a:t>
            </a:r>
            <a:r>
              <a:rPr lang="de-DE" sz="1700" dirty="0">
                <a:latin typeface="Calibri" panose="020F0502020204030204" pitchFamily="34" charset="0"/>
              </a:rPr>
              <a:t>1000 Frauen </a:t>
            </a:r>
            <a:r>
              <a:rPr lang="de-DE" sz="1700" dirty="0" smtClean="0">
                <a:latin typeface="Calibri" panose="020F0502020204030204" pitchFamily="34" charset="0"/>
              </a:rPr>
              <a:t>(je nach Studie Untersuchungszeitraum 20 Jahre)</a:t>
            </a: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Daraus resultieren auch Nachuntersuchungen mit zusätzlicher Strahlenbelastung</a:t>
            </a: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Vorhaben</a:t>
            </a:r>
          </a:p>
          <a:p>
            <a:pPr marL="801688" lvl="2" indent="-342900" defTabSz="914400">
              <a:lnSpc>
                <a:spcPct val="80000"/>
              </a:lnSpc>
              <a:spcBef>
                <a:spcPct val="25000"/>
              </a:spcBef>
              <a:buSzTx/>
              <a:buFont typeface="Arial" panose="020B0604020202020204" pitchFamily="34" charset="0"/>
              <a:buChar char="•"/>
            </a:pPr>
            <a:r>
              <a:rPr lang="de-DE" sz="1700" dirty="0">
                <a:latin typeface="Calibri" panose="020F0502020204030204" pitchFamily="34" charset="0"/>
              </a:rPr>
              <a:t>Verringerung der falsch negativen, als auch die falsch positiven </a:t>
            </a:r>
            <a:r>
              <a:rPr lang="de-DE" sz="1700" dirty="0" smtClean="0">
                <a:latin typeface="Calibri" panose="020F0502020204030204" pitchFamily="34" charset="0"/>
              </a:rPr>
              <a:t>Befunde</a:t>
            </a:r>
          </a:p>
          <a:p>
            <a:pPr marL="801688" lvl="2" indent="-342900" defTabSz="914400">
              <a:lnSpc>
                <a:spcPct val="80000"/>
              </a:lnSpc>
              <a:spcBef>
                <a:spcPct val="25000"/>
              </a:spcBef>
              <a:buSzTx/>
              <a:buFont typeface="Arial" panose="020B0604020202020204" pitchFamily="34" charset="0"/>
              <a:buChar char="•"/>
            </a:pPr>
            <a:r>
              <a:rPr lang="de-DE" sz="1700" dirty="0" smtClean="0">
                <a:latin typeface="Calibri" panose="020F0502020204030204" pitchFamily="34" charset="0"/>
              </a:rPr>
              <a:t>Mittel</a:t>
            </a:r>
            <a:r>
              <a:rPr lang="de-DE" sz="1700" dirty="0">
                <a:latin typeface="Calibri" panose="020F0502020204030204" pitchFamily="34" charset="0"/>
              </a:rPr>
              <a:t>: Integration automatisierte Qualitätssicherungsmaßnahmen zu entwickeln, die den </a:t>
            </a:r>
            <a:r>
              <a:rPr lang="de-DE" sz="1700" dirty="0" err="1">
                <a:latin typeface="Calibri" panose="020F0502020204030204" pitchFamily="34" charset="0"/>
              </a:rPr>
              <a:t>Screeningarzt</a:t>
            </a:r>
            <a:r>
              <a:rPr lang="de-DE" sz="1700" dirty="0">
                <a:latin typeface="Calibri" panose="020F0502020204030204" pitchFamily="34" charset="0"/>
              </a:rPr>
              <a:t> bei seiner Arbeit zusätzlich </a:t>
            </a:r>
            <a:r>
              <a:rPr lang="de-DE" sz="1700" dirty="0" smtClean="0">
                <a:latin typeface="Calibri" panose="020F0502020204030204" pitchFamily="34" charset="0"/>
              </a:rPr>
              <a:t>unterstützen</a:t>
            </a:r>
          </a:p>
          <a:p>
            <a:pPr marL="801688" lvl="2" indent="-342900" defTabSz="914400">
              <a:lnSpc>
                <a:spcPct val="80000"/>
              </a:lnSpc>
              <a:spcBef>
                <a:spcPct val="25000"/>
              </a:spcBef>
              <a:buSzTx/>
              <a:buFont typeface="Arial" panose="020B0604020202020204" pitchFamily="34" charset="0"/>
              <a:buChar char="•"/>
            </a:pPr>
            <a:r>
              <a:rPr lang="de-DE" sz="1700" dirty="0">
                <a:latin typeface="Calibri" panose="020F0502020204030204" pitchFamily="34" charset="0"/>
              </a:rPr>
              <a:t>automatisierte Qualitätssicherungsmaßnahmen resultieren </a:t>
            </a:r>
            <a:r>
              <a:rPr lang="de-DE" sz="1700" dirty="0" smtClean="0">
                <a:latin typeface="Calibri" panose="020F0502020204030204" pitchFamily="34" charset="0"/>
              </a:rPr>
              <a:t>aus Training eines Faltungsnetzwerks </a:t>
            </a:r>
            <a:r>
              <a:rPr lang="de-DE" sz="1700" dirty="0">
                <a:latin typeface="Calibri" panose="020F0502020204030204" pitchFamily="34" charset="0"/>
              </a:rPr>
              <a:t>(</a:t>
            </a:r>
            <a:r>
              <a:rPr lang="de-DE" sz="1700" dirty="0" err="1">
                <a:latin typeface="Calibri" panose="020F0502020204030204" pitchFamily="34" charset="0"/>
              </a:rPr>
              <a:t>Convolutional</a:t>
            </a:r>
            <a:r>
              <a:rPr lang="de-DE" sz="1700" dirty="0">
                <a:latin typeface="Calibri" panose="020F0502020204030204" pitchFamily="34" charset="0"/>
              </a:rPr>
              <a:t> Neuronal Network – CNN</a:t>
            </a:r>
            <a:r>
              <a:rPr lang="de-DE" sz="1700" dirty="0" smtClean="0">
                <a:latin typeface="Calibri" panose="020F0502020204030204" pitchFamily="34" charset="0"/>
              </a:rPr>
              <a:t>)</a:t>
            </a:r>
          </a:p>
          <a:p>
            <a:pPr marL="1258888" lvl="3" indent="-342900" defTabSz="914400">
              <a:lnSpc>
                <a:spcPct val="80000"/>
              </a:lnSpc>
              <a:spcBef>
                <a:spcPct val="25000"/>
              </a:spcBef>
              <a:buSzTx/>
              <a:buFont typeface="Wingdings" panose="05000000000000000000" pitchFamily="2" charset="2"/>
              <a:buChar char="Ø"/>
            </a:pPr>
            <a:r>
              <a:rPr lang="de-DE" sz="1700" dirty="0" smtClean="0">
                <a:latin typeface="Calibri" panose="020F0502020204030204" pitchFamily="34" charset="0"/>
              </a:rPr>
              <a:t>Automatische Detektion relevanter Befunde</a:t>
            </a:r>
          </a:p>
          <a:p>
            <a:pPr marL="1258888" lvl="3" indent="-342900" defTabSz="914400">
              <a:lnSpc>
                <a:spcPct val="80000"/>
              </a:lnSpc>
              <a:spcBef>
                <a:spcPct val="25000"/>
              </a:spcBef>
              <a:buSzTx/>
              <a:buFont typeface="Wingdings" panose="05000000000000000000" pitchFamily="2" charset="2"/>
              <a:buChar char="Ø"/>
            </a:pPr>
            <a:r>
              <a:rPr lang="de-DE" sz="1700" dirty="0" smtClean="0">
                <a:latin typeface="Calibri" panose="020F0502020204030204" pitchFamily="34" charset="0"/>
              </a:rPr>
              <a:t>Zum Training werden die Bilddaten und endgültigen Befunde vorhandener Untersuchungen benötigt</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Reduzierung der </a:t>
            </a:r>
            <a:r>
              <a:rPr lang="de-DE" sz="2000" dirty="0" smtClean="0">
                <a:solidFill>
                  <a:schemeClr val="bg1"/>
                </a:solidFill>
                <a:cs typeface="Arial" charset="0"/>
              </a:rPr>
              <a:t>initialen Fehldiagnosen beim </a:t>
            </a:r>
            <a:r>
              <a:rPr lang="de-DE" sz="2000" dirty="0" err="1">
                <a:solidFill>
                  <a:schemeClr val="bg1"/>
                </a:solidFill>
                <a:cs typeface="Arial" charset="0"/>
              </a:rPr>
              <a:t>Mammographiescreening</a:t>
            </a:r>
            <a:r>
              <a:rPr lang="de-DE" sz="2000" dirty="0">
                <a:solidFill>
                  <a:schemeClr val="bg1"/>
                </a:solidFill>
                <a:cs typeface="Arial" charset="0"/>
              </a:rPr>
              <a:t> </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Zielsetzung des Forschungsvorhabens</a:t>
            </a:r>
            <a:endParaRPr lang="de-DE" dirty="0"/>
          </a:p>
        </p:txBody>
      </p:sp>
    </p:spTree>
    <p:extLst>
      <p:ext uri="{BB962C8B-B14F-4D97-AF65-F5344CB8AC3E}">
        <p14:creationId xmlns:p14="http://schemas.microsoft.com/office/powerpoint/2010/main" val="52802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spcBef>
                <a:spcPct val="25000"/>
              </a:spcBef>
              <a:buSzTx/>
              <a:buFont typeface="Symbol" panose="05050102010706020507" pitchFamily="18" charset="2"/>
              <a:buChar char="-"/>
            </a:pPr>
            <a:r>
              <a:rPr lang="de-DE" sz="2400" dirty="0" smtClean="0">
                <a:latin typeface="Calibri" panose="020F0502020204030204" pitchFamily="34" charset="0"/>
              </a:rPr>
              <a:t>Einwilligung </a:t>
            </a:r>
            <a:r>
              <a:rPr lang="de-DE" sz="2400" dirty="0">
                <a:latin typeface="Calibri" panose="020F0502020204030204" pitchFamily="34" charset="0"/>
              </a:rPr>
              <a:t>für retrospektive Untersuchungen keine Lösung </a:t>
            </a:r>
          </a:p>
          <a:p>
            <a:pPr marL="744538" lvl="2" indent="-285750">
              <a:spcBef>
                <a:spcPct val="25000"/>
              </a:spcBef>
              <a:buFont typeface="Arial" panose="020B0604020202020204" pitchFamily="34" charset="0"/>
              <a:buChar char="•"/>
            </a:pPr>
            <a:r>
              <a:rPr lang="de-DE" dirty="0" smtClean="0">
                <a:latin typeface="Calibri" panose="020F0502020204030204" pitchFamily="34" charset="0"/>
              </a:rPr>
              <a:t>Zu </a:t>
            </a:r>
            <a:r>
              <a:rPr lang="de-DE" dirty="0">
                <a:latin typeface="Calibri" panose="020F0502020204030204" pitchFamily="34" charset="0"/>
              </a:rPr>
              <a:t>geringe </a:t>
            </a:r>
            <a:r>
              <a:rPr lang="de-DE" dirty="0" smtClean="0">
                <a:latin typeface="Calibri" panose="020F0502020204030204" pitchFamily="34" charset="0"/>
              </a:rPr>
              <a:t>Rücklaufquote, Forschung könnte mangels Daten nicht erfolgen</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Reduzierung der </a:t>
            </a:r>
            <a:r>
              <a:rPr lang="de-DE" sz="2000" dirty="0" smtClean="0">
                <a:solidFill>
                  <a:schemeClr val="bg1"/>
                </a:solidFill>
                <a:cs typeface="Arial" charset="0"/>
              </a:rPr>
              <a:t>initialen Fehldiagnosen beim </a:t>
            </a:r>
            <a:r>
              <a:rPr lang="de-DE" sz="2000" dirty="0" err="1">
                <a:solidFill>
                  <a:schemeClr val="bg1"/>
                </a:solidFill>
                <a:cs typeface="Arial" charset="0"/>
              </a:rPr>
              <a:t>Mammographiescreening</a:t>
            </a:r>
            <a:r>
              <a:rPr lang="de-DE" sz="2000" dirty="0">
                <a:solidFill>
                  <a:schemeClr val="bg1"/>
                </a:solidFill>
                <a:cs typeface="Arial" charset="0"/>
              </a:rPr>
              <a:t> </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Zielsetzung des Forschungsvorhabens</a:t>
            </a:r>
            <a:endParaRPr lang="de-DE" dirty="0"/>
          </a:p>
        </p:txBody>
      </p:sp>
    </p:spTree>
    <p:extLst>
      <p:ext uri="{BB962C8B-B14F-4D97-AF65-F5344CB8AC3E}">
        <p14:creationId xmlns:p14="http://schemas.microsoft.com/office/powerpoint/2010/main" val="406779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458788" lvl="1" indent="-457200" defTabSz="914400">
              <a:lnSpc>
                <a:spcPct val="90000"/>
              </a:lnSpc>
              <a:spcBef>
                <a:spcPct val="25000"/>
              </a:spcBef>
              <a:buSzTx/>
              <a:buFont typeface="+mj-lt"/>
              <a:buAutoNum type="arabicParenBoth"/>
            </a:pPr>
            <a:r>
              <a:rPr lang="de-DE" sz="2000" dirty="0">
                <a:latin typeface="Calibri" panose="020F0502020204030204" pitchFamily="34" charset="0"/>
              </a:rPr>
              <a:t>Abweichend von Art. 9 Abs. 1 […] auch ohne Einwilligung für wissenschaftliche oder historische Forschungszwecke oder für statistische Zwecke zulässig, wenn die Verarbeitung zu diesen Zwecken erforderlich ist und die Interessen des Verantwortlichen an der Verarbeitung die Interessen der betroffenen Person an einem Ausschluss der Verarbeitung erheblich überwiegen. </a:t>
            </a:r>
          </a:p>
          <a:p>
            <a:pPr marL="458788" lvl="1" indent="-45720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Entspricht Art. 9 Abs. 2 lit. j DS-GVO</a:t>
            </a:r>
          </a:p>
          <a:p>
            <a:pPr marL="458788" lvl="1" indent="-45720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Nachweis bzgl. „Erforderlichkeit“ notwendig</a:t>
            </a:r>
          </a:p>
          <a:p>
            <a:pPr marL="458788" lvl="1" indent="-45720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Abwägung eigene Interessen vs. Gegenstehende Interessen Patient</a:t>
            </a:r>
            <a:br>
              <a:rPr lang="de-DE" sz="2000" dirty="0">
                <a:latin typeface="Calibri" panose="020F0502020204030204" pitchFamily="34" charset="0"/>
              </a:rPr>
            </a:br>
            <a:r>
              <a:rPr lang="de-DE" sz="2000" dirty="0">
                <a:latin typeface="Calibri" panose="020F0502020204030204" pitchFamily="34" charset="0"/>
              </a:rPr>
              <a:t>→ eigene Interessen müssen „erheblich überwiegen</a:t>
            </a:r>
            <a:r>
              <a:rPr lang="de-DE" sz="2000" dirty="0" smtClean="0">
                <a:latin typeface="Calibri" panose="020F0502020204030204" pitchFamily="34" charset="0"/>
              </a:rPr>
              <a:t>“</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 27 Abs. 1BDSG Rechtsgrundlagen Forschung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Idee:</a:t>
            </a:r>
            <a:br>
              <a:rPr lang="de-DE" dirty="0" smtClean="0"/>
            </a:br>
            <a:r>
              <a:rPr lang="de-DE" dirty="0" smtClean="0"/>
              <a:t>Interessenabwägung</a:t>
            </a:r>
            <a:endParaRPr lang="de-DE" dirty="0"/>
          </a:p>
        </p:txBody>
      </p:sp>
    </p:spTree>
    <p:extLst>
      <p:ext uri="{BB962C8B-B14F-4D97-AF65-F5344CB8AC3E}">
        <p14:creationId xmlns:p14="http://schemas.microsoft.com/office/powerpoint/2010/main" val="86693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8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defTabSz="914400">
              <a:lnSpc>
                <a:spcPct val="90000"/>
              </a:lnSpc>
              <a:spcBef>
                <a:spcPct val="25000"/>
              </a:spcBef>
              <a:buSzTx/>
            </a:pPr>
            <a:r>
              <a:rPr lang="de-DE" sz="2000" dirty="0" smtClean="0">
                <a:latin typeface="Calibri" panose="020F0502020204030204" pitchFamily="34" charset="0"/>
              </a:rPr>
              <a:t>Wie </a:t>
            </a:r>
            <a:r>
              <a:rPr lang="de-DE" sz="2000" dirty="0">
                <a:latin typeface="Calibri" panose="020F0502020204030204" pitchFamily="34" charset="0"/>
              </a:rPr>
              <a:t>„erheblich überwiegen</a:t>
            </a:r>
            <a:r>
              <a:rPr lang="de-DE" sz="2000" dirty="0" smtClean="0">
                <a:latin typeface="Calibri" panose="020F0502020204030204" pitchFamily="34" charset="0"/>
              </a:rPr>
              <a:t>“ nachweisen?</a:t>
            </a:r>
          </a:p>
          <a:p>
            <a:pPr marL="915988" lvl="2" indent="-457200" defTabSz="914400">
              <a:lnSpc>
                <a:spcPct val="90000"/>
              </a:lnSpc>
              <a:spcBef>
                <a:spcPct val="25000"/>
              </a:spcBef>
              <a:buSzTx/>
              <a:buFont typeface="Calibri" panose="020F0502020204030204" pitchFamily="34" charset="0"/>
              <a:buChar char="→"/>
            </a:pPr>
            <a:r>
              <a:rPr lang="de-DE" sz="2000" dirty="0" smtClean="0">
                <a:latin typeface="Calibri" panose="020F0502020204030204" pitchFamily="34" charset="0"/>
              </a:rPr>
              <a:t>Nachweis, dass das öffentliche Interesse an den Ergebnissen der Forschung überwiegt</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 27 Abs. 1BDSG Rechtsgrundlagen Forschung</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Idee:</a:t>
            </a:r>
            <a:br>
              <a:rPr lang="de-DE" dirty="0" smtClean="0"/>
            </a:br>
            <a:r>
              <a:rPr lang="de-DE" dirty="0" smtClean="0"/>
              <a:t>Interessenabwägung</a:t>
            </a:r>
            <a:endParaRPr lang="de-DE" dirty="0"/>
          </a:p>
        </p:txBody>
      </p:sp>
    </p:spTree>
    <p:extLst>
      <p:ext uri="{BB962C8B-B14F-4D97-AF65-F5344CB8AC3E}">
        <p14:creationId xmlns:p14="http://schemas.microsoft.com/office/powerpoint/2010/main" val="418756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0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Analog zu Abschnitt 86 Richtlinien für das Strafverfahren und das Bußgeldverfahren (RiStBV): </a:t>
            </a:r>
            <a:br>
              <a:rPr lang="de-DE" sz="2000" dirty="0">
                <a:latin typeface="Calibri" panose="020F0502020204030204" pitchFamily="34" charset="0"/>
              </a:rPr>
            </a:br>
            <a:r>
              <a:rPr lang="de-DE" sz="2000" dirty="0">
                <a:latin typeface="Calibri" panose="020F0502020204030204" pitchFamily="34" charset="0"/>
              </a:rPr>
              <a:t>Öffentliches Interesse liegt vor, wenn</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das Vorhaben ein gegenwärtiges Anliegen der Allgemeinheit beinhaltet oder</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das Vorhaben ein gegenwärtiges Anliegen der Allgemeinheit ist.</a:t>
            </a:r>
          </a:p>
          <a:p>
            <a:pPr marL="344488" lvl="1" indent="-34290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Zentrale </a:t>
            </a:r>
            <a:r>
              <a:rPr lang="de-DE" sz="2000" dirty="0" smtClean="0">
                <a:latin typeface="Calibri" panose="020F0502020204030204" pitchFamily="34" charset="0"/>
              </a:rPr>
              <a:t>Fragen:</a:t>
            </a:r>
          </a:p>
          <a:p>
            <a:pPr marL="720725" lvl="2" indent="-261938"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Interessiert das Vorhabens die Allgemeinheit</a:t>
            </a:r>
            <a:r>
              <a:rPr lang="de-DE" dirty="0">
                <a:latin typeface="Calibri" panose="020F0502020204030204" pitchFamily="34" charset="0"/>
              </a:rPr>
              <a:t>?</a:t>
            </a:r>
          </a:p>
          <a:p>
            <a:pPr marL="720725" lvl="2" indent="-261938"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Nützt das Ergebnis des Vorhabens der Allgemeinheit</a:t>
            </a:r>
            <a:r>
              <a:rPr lang="de-DE" dirty="0" smtClean="0">
                <a:latin typeface="Calibri" panose="020F0502020204030204" pitchFamily="34" charset="0"/>
              </a:rPr>
              <a:t>?</a:t>
            </a:r>
            <a:endParaRPr lang="de-DE"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Öffentliches </a:t>
            </a:r>
            <a:r>
              <a:rPr lang="de-DE" sz="2000" dirty="0" smtClean="0">
                <a:solidFill>
                  <a:schemeClr val="bg1"/>
                </a:solidFill>
                <a:cs typeface="Arial" charset="0"/>
              </a:rPr>
              <a:t>Interesse liegt vor, wenn …</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Öffentliches Interesse</a:t>
            </a:r>
            <a:r>
              <a:rPr lang="de-DE" dirty="0" smtClean="0"/>
              <a:t>:</a:t>
            </a:r>
            <a:br>
              <a:rPr lang="de-DE" dirty="0" smtClean="0"/>
            </a:br>
            <a:r>
              <a:rPr lang="de-DE" dirty="0" smtClean="0"/>
              <a:t>Was </a:t>
            </a:r>
            <a:r>
              <a:rPr lang="de-DE" dirty="0"/>
              <a:t>ist das eigentlich?</a:t>
            </a:r>
          </a:p>
        </p:txBody>
      </p:sp>
    </p:spTree>
    <p:extLst>
      <p:ext uri="{BB962C8B-B14F-4D97-AF65-F5344CB8AC3E}">
        <p14:creationId xmlns:p14="http://schemas.microsoft.com/office/powerpoint/2010/main" val="12243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Im </a:t>
            </a:r>
            <a:r>
              <a:rPr lang="de-DE" sz="2000" dirty="0">
                <a:latin typeface="Calibri" panose="020F0502020204030204" pitchFamily="34" charset="0"/>
              </a:rPr>
              <a:t>Allgemeinen: Öffentliches Interesse = Vorrang vor dem Individualinteresse</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Jedoch: Immer Abwägung erforderlich</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Überwiegendes Forschungsinteresse nur gegeben, wenn</a:t>
            </a:r>
          </a:p>
          <a:p>
            <a:pPr marL="1258888" lvl="3" indent="-342900" defTabSz="914400">
              <a:lnSpc>
                <a:spcPct val="80000"/>
              </a:lnSpc>
              <a:spcBef>
                <a:spcPct val="25000"/>
              </a:spcBef>
              <a:buSzTx/>
              <a:buFont typeface="Courier New" panose="02070309020205020404" pitchFamily="49" charset="0"/>
              <a:buChar char="o"/>
            </a:pPr>
            <a:r>
              <a:rPr lang="de-DE" dirty="0">
                <a:latin typeface="Calibri" panose="020F0502020204030204" pitchFamily="34" charset="0"/>
              </a:rPr>
              <a:t>an der Durchführung des Forschungsvorhabens ein öffentliches Interesse besteht und </a:t>
            </a:r>
          </a:p>
          <a:p>
            <a:pPr marL="1258888" lvl="3" indent="-342900" defTabSz="914400">
              <a:lnSpc>
                <a:spcPct val="80000"/>
              </a:lnSpc>
              <a:spcBef>
                <a:spcPct val="25000"/>
              </a:spcBef>
              <a:buSzTx/>
              <a:buFont typeface="Courier New" panose="02070309020205020404" pitchFamily="49" charset="0"/>
              <a:buChar char="o"/>
            </a:pPr>
            <a:r>
              <a:rPr lang="de-DE" dirty="0">
                <a:latin typeface="Calibri" panose="020F0502020204030204" pitchFamily="34" charset="0"/>
              </a:rPr>
              <a:t>der Eingriff in die Rechte der betroffenen Person so gering wie nur möglich gehalten wird und</a:t>
            </a:r>
          </a:p>
          <a:p>
            <a:pPr marL="1258888" lvl="3" indent="-342900" defTabSz="914400">
              <a:lnSpc>
                <a:spcPct val="80000"/>
              </a:lnSpc>
              <a:spcBef>
                <a:spcPct val="25000"/>
              </a:spcBef>
              <a:buSzTx/>
              <a:buFont typeface="Courier New" panose="02070309020205020404" pitchFamily="49" charset="0"/>
              <a:buChar char="o"/>
            </a:pPr>
            <a:r>
              <a:rPr lang="de-DE" dirty="0">
                <a:latin typeface="Calibri" panose="020F0502020204030204" pitchFamily="34" charset="0"/>
              </a:rPr>
              <a:t>der Grundrechtseingriff gegenüber der betroffenen Person nicht außer Verhältnis zu dem angestrebten Zweck steht.</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Überwiegendes öffentliche </a:t>
            </a:r>
            <a:r>
              <a:rPr lang="de-DE" sz="2000" dirty="0">
                <a:solidFill>
                  <a:schemeClr val="bg1"/>
                </a:solidFill>
                <a:cs typeface="Arial" charset="0"/>
              </a:rPr>
              <a:t>Interesse</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Öffentliches Interesse</a:t>
            </a:r>
            <a:r>
              <a:rPr lang="de-DE" dirty="0" smtClean="0"/>
              <a:t>:</a:t>
            </a:r>
            <a:br>
              <a:rPr lang="de-DE" dirty="0" smtClean="0"/>
            </a:br>
            <a:r>
              <a:rPr lang="de-DE" dirty="0" smtClean="0"/>
              <a:t>Zu </a:t>
            </a:r>
            <a:r>
              <a:rPr lang="de-DE" dirty="0"/>
              <a:t>beachten</a:t>
            </a:r>
          </a:p>
        </p:txBody>
      </p:sp>
    </p:spTree>
    <p:extLst>
      <p:ext uri="{BB962C8B-B14F-4D97-AF65-F5344CB8AC3E}">
        <p14:creationId xmlns:p14="http://schemas.microsoft.com/office/powerpoint/2010/main" val="117460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5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Brustkrebs ist weltweit die häufigste krebsbedingte </a:t>
            </a:r>
            <a:r>
              <a:rPr lang="de-DE" sz="2000" dirty="0" smtClean="0">
                <a:latin typeface="Calibri" panose="020F0502020204030204" pitchFamily="34" charset="0"/>
              </a:rPr>
              <a:t>Todesursache</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Gruppe der 50 bis 51-jährigen Frauen: </a:t>
            </a:r>
            <a:br>
              <a:rPr lang="de-DE" dirty="0">
                <a:latin typeface="Calibri" panose="020F0502020204030204" pitchFamily="34" charset="0"/>
              </a:rPr>
            </a:br>
            <a:r>
              <a:rPr lang="de-DE" dirty="0">
                <a:latin typeface="Calibri" panose="020F0502020204030204" pitchFamily="34" charset="0"/>
              </a:rPr>
              <a:t>690.500 </a:t>
            </a:r>
            <a:r>
              <a:rPr lang="de-DE" dirty="0" smtClean="0">
                <a:latin typeface="Calibri" panose="020F0502020204030204" pitchFamily="34" charset="0"/>
              </a:rPr>
              <a:t>Frauen* </a:t>
            </a:r>
            <a:r>
              <a:rPr lang="de-DE" dirty="0">
                <a:latin typeface="Calibri" panose="020F0502020204030204" pitchFamily="34" charset="0"/>
              </a:rPr>
              <a:t>, die aufgrund ihres Alters berechtigt </a:t>
            </a:r>
            <a:r>
              <a:rPr lang="de-DE" dirty="0" smtClean="0">
                <a:latin typeface="Calibri" panose="020F0502020204030204" pitchFamily="34" charset="0"/>
              </a:rPr>
              <a:t>am </a:t>
            </a:r>
            <a:r>
              <a:rPr lang="de-DE" dirty="0" err="1" smtClean="0">
                <a:latin typeface="Calibri" panose="020F0502020204030204" pitchFamily="34" charset="0"/>
              </a:rPr>
              <a:t>Screeningprogramm</a:t>
            </a:r>
            <a:r>
              <a:rPr lang="de-DE" dirty="0" smtClean="0">
                <a:latin typeface="Calibri" panose="020F0502020204030204" pitchFamily="34" charset="0"/>
              </a:rPr>
              <a:t> teilnehmen dürfen</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2014 </a:t>
            </a:r>
            <a:r>
              <a:rPr lang="de-DE" dirty="0" smtClean="0">
                <a:latin typeface="Calibri" panose="020F0502020204030204" pitchFamily="34" charset="0"/>
              </a:rPr>
              <a:t>nahmen 624.800 </a:t>
            </a:r>
            <a:r>
              <a:rPr lang="de-DE" dirty="0">
                <a:latin typeface="Calibri" panose="020F0502020204030204" pitchFamily="34" charset="0"/>
              </a:rPr>
              <a:t>Frauen am Screening </a:t>
            </a:r>
            <a:r>
              <a:rPr lang="de-DE" dirty="0" smtClean="0">
                <a:latin typeface="Calibri" panose="020F0502020204030204" pitchFamily="34" charset="0"/>
              </a:rPr>
              <a:t>teil**</a:t>
            </a:r>
          </a:p>
          <a:p>
            <a:pPr marL="287338" lvl="1" indent="-28575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D</a:t>
            </a:r>
            <a:r>
              <a:rPr lang="de-DE" sz="2000" dirty="0" smtClean="0">
                <a:latin typeface="Calibri" panose="020F0502020204030204" pitchFamily="34" charset="0"/>
              </a:rPr>
              <a:t>araus resultieren</a:t>
            </a:r>
          </a:p>
          <a:p>
            <a:pPr marL="801688" lvl="2" indent="-342900" defTabSz="914400">
              <a:lnSpc>
                <a:spcPct val="90000"/>
              </a:lnSpc>
              <a:spcBef>
                <a:spcPct val="25000"/>
              </a:spcBef>
              <a:buSzTx/>
              <a:buFont typeface="Arial" panose="020B0604020202020204" pitchFamily="34" charset="0"/>
              <a:buChar char="•"/>
            </a:pPr>
            <a:r>
              <a:rPr lang="de-DE" dirty="0">
                <a:latin typeface="Calibri" panose="020F0502020204030204" pitchFamily="34" charset="0"/>
              </a:rPr>
              <a:t>156.200 Frauen </a:t>
            </a:r>
            <a:r>
              <a:rPr lang="de-DE" dirty="0" smtClean="0">
                <a:latin typeface="Calibri" panose="020F0502020204030204" pitchFamily="34" charset="0"/>
              </a:rPr>
              <a:t>erhalten in </a:t>
            </a:r>
            <a:r>
              <a:rPr lang="de-DE" dirty="0">
                <a:latin typeface="Calibri" panose="020F0502020204030204" pitchFamily="34" charset="0"/>
              </a:rPr>
              <a:t>20 Jahren Screening einen in der Abklärung negativen Befund </a:t>
            </a:r>
            <a:endParaRPr lang="de-DE" dirty="0" smtClean="0">
              <a:latin typeface="Calibri" panose="020F0502020204030204" pitchFamily="34" charset="0"/>
            </a:endParaRPr>
          </a:p>
          <a:p>
            <a:pPr marL="801688" lvl="2" indent="-342900" defTabSz="914400">
              <a:lnSpc>
                <a:spcPct val="90000"/>
              </a:lnSpc>
              <a:spcBef>
                <a:spcPct val="25000"/>
              </a:spcBef>
              <a:buSzTx/>
              <a:buFont typeface="Arial" panose="020B0604020202020204" pitchFamily="34" charset="0"/>
              <a:buChar char="•"/>
            </a:pPr>
            <a:r>
              <a:rPr lang="de-DE" dirty="0" smtClean="0">
                <a:latin typeface="Calibri" panose="020F0502020204030204" pitchFamily="34" charset="0"/>
              </a:rPr>
              <a:t>Dies </a:t>
            </a:r>
            <a:r>
              <a:rPr lang="de-DE" dirty="0">
                <a:latin typeface="Calibri" panose="020F0502020204030204" pitchFamily="34" charset="0"/>
              </a:rPr>
              <a:t>entspricht 7810 Frauen pro </a:t>
            </a:r>
            <a:r>
              <a:rPr lang="de-DE" dirty="0" smtClean="0">
                <a:latin typeface="Calibri" panose="020F0502020204030204" pitchFamily="34" charset="0"/>
              </a:rPr>
              <a:t>Jahr</a:t>
            </a:r>
          </a:p>
          <a:p>
            <a:pPr marL="344488" lvl="1" indent="-34290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Ergänzend: </a:t>
            </a:r>
            <a:r>
              <a:rPr lang="de-DE" sz="2000" dirty="0" smtClean="0">
                <a:latin typeface="Calibri" panose="020F0502020204030204" pitchFamily="34" charset="0"/>
              </a:rPr>
              <a:t>Ca</a:t>
            </a:r>
            <a:r>
              <a:rPr lang="de-DE" sz="2000" dirty="0">
                <a:latin typeface="Calibri" panose="020F0502020204030204" pitchFamily="34" charset="0"/>
              </a:rPr>
              <a:t>. 14.000 Frauen mit </a:t>
            </a:r>
            <a:r>
              <a:rPr lang="de-DE" sz="2000" dirty="0" err="1" smtClean="0">
                <a:latin typeface="Calibri" panose="020F0502020204030204" pitchFamily="34" charset="0"/>
              </a:rPr>
              <a:t>Intervallcarzinomen</a:t>
            </a:r>
            <a:r>
              <a:rPr lang="de-DE" sz="2000" dirty="0" smtClean="0">
                <a:latin typeface="Calibri" panose="020F0502020204030204" pitchFamily="34" charset="0"/>
              </a:rPr>
              <a:t>**</a:t>
            </a:r>
          </a:p>
          <a:p>
            <a:pPr marL="344488" lvl="1" indent="-342900" defTabSz="914400">
              <a:lnSpc>
                <a:spcPct val="90000"/>
              </a:lnSpc>
              <a:spcBef>
                <a:spcPct val="25000"/>
              </a:spcBef>
              <a:buSzTx/>
              <a:buFont typeface="Calibri" panose="020F0502020204030204" pitchFamily="34" charset="0"/>
              <a:buChar char="→"/>
            </a:pPr>
            <a:r>
              <a:rPr lang="de-DE" sz="2000" dirty="0">
                <a:latin typeface="Calibri" panose="020F0502020204030204" pitchFamily="34" charset="0"/>
              </a:rPr>
              <a:t>Bei 8.510 Frauen pro </a:t>
            </a:r>
            <a:r>
              <a:rPr lang="de-DE" sz="2000" dirty="0" smtClean="0">
                <a:latin typeface="Calibri" panose="020F0502020204030204" pitchFamily="34" charset="0"/>
              </a:rPr>
              <a:t>Jahr entsprechend die endgültigen Ergebnisse nicht dem </a:t>
            </a:r>
            <a:r>
              <a:rPr lang="de-DE" sz="2000" dirty="0" err="1" smtClean="0">
                <a:latin typeface="Calibri" panose="020F0502020204030204" pitchFamily="34" charset="0"/>
              </a:rPr>
              <a:t>initialen</a:t>
            </a:r>
            <a:r>
              <a:rPr lang="de-DE" sz="2000" dirty="0" smtClean="0">
                <a:latin typeface="Calibri" panose="020F0502020204030204" pitchFamily="34" charset="0"/>
              </a:rPr>
              <a:t> </a:t>
            </a:r>
            <a:r>
              <a:rPr lang="de-DE" sz="2000" dirty="0" err="1" smtClean="0">
                <a:latin typeface="Calibri" panose="020F0502020204030204" pitchFamily="34" charset="0"/>
              </a:rPr>
              <a:t>Screeningbefund</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Erkrankungsrate, Auftreten in Deutschland</a:t>
            </a:r>
          </a:p>
        </p:txBody>
      </p:sp>
      <p:sp>
        <p:nvSpPr>
          <p:cNvPr id="2" name="Textfeld 1"/>
          <p:cNvSpPr txBox="1"/>
          <p:nvPr/>
        </p:nvSpPr>
        <p:spPr>
          <a:xfrm>
            <a:off x="356669" y="6084004"/>
            <a:ext cx="7743723" cy="369332"/>
          </a:xfrm>
          <a:prstGeom prst="rect">
            <a:avLst/>
          </a:prstGeom>
          <a:noFill/>
        </p:spPr>
        <p:txBody>
          <a:bodyPr wrap="none" lIns="0" tIns="0" rIns="0" bIns="0" rtlCol="0">
            <a:spAutoFit/>
          </a:bodyPr>
          <a:lstStyle/>
          <a:p>
            <a:pPr>
              <a:lnSpc>
                <a:spcPct val="100000"/>
              </a:lnSpc>
              <a:spcBef>
                <a:spcPts val="0"/>
              </a:spcBef>
              <a:spcAft>
                <a:spcPts val="0"/>
              </a:spcAft>
              <a:buClr>
                <a:schemeClr val="tx2"/>
              </a:buClr>
            </a:pPr>
            <a:r>
              <a:rPr lang="de-DE" sz="1200" dirty="0" smtClean="0">
                <a:latin typeface="Calibri" panose="020F0502020204030204" pitchFamily="34" charset="0"/>
              </a:rPr>
              <a:t>* Quelle</a:t>
            </a:r>
            <a:r>
              <a:rPr lang="de-DE" sz="1200" dirty="0">
                <a:latin typeface="Calibri" panose="020F0502020204030204" pitchFamily="34" charset="0"/>
              </a:rPr>
              <a:t>: Bevölkerungsstand vom </a:t>
            </a:r>
            <a:r>
              <a:rPr lang="de-DE" sz="1200" dirty="0" smtClean="0">
                <a:latin typeface="Calibri" panose="020F0502020204030204" pitchFamily="34" charset="0"/>
              </a:rPr>
              <a:t>31.12.2015, entnommen offizieller Statistik veröffentlicht vom Statistischen Bundesamt</a:t>
            </a:r>
          </a:p>
          <a:p>
            <a:pPr>
              <a:lnSpc>
                <a:spcPct val="100000"/>
              </a:lnSpc>
              <a:spcBef>
                <a:spcPts val="0"/>
              </a:spcBef>
              <a:spcAft>
                <a:spcPts val="0"/>
              </a:spcAft>
              <a:buClr>
                <a:schemeClr val="tx2"/>
              </a:buClr>
            </a:pPr>
            <a:r>
              <a:rPr lang="de-DE" sz="1200" dirty="0">
                <a:latin typeface="Calibri" panose="020F0502020204030204" pitchFamily="34" charset="0"/>
              </a:rPr>
              <a:t>**Brustkrebsfrüherkennung durch </a:t>
            </a:r>
            <a:r>
              <a:rPr lang="de-DE" sz="1200" dirty="0" err="1">
                <a:latin typeface="Calibri" panose="020F0502020204030204" pitchFamily="34" charset="0"/>
              </a:rPr>
              <a:t>Mammographiescreening</a:t>
            </a:r>
            <a:r>
              <a:rPr lang="de-DE" sz="1200" dirty="0">
                <a:latin typeface="Calibri" panose="020F0502020204030204" pitchFamily="34" charset="0"/>
              </a:rPr>
              <a:t>, Onkologe 2017, 23:701–710, DOI 10.1007/s00761-017-0261-3</a:t>
            </a:r>
            <a:endParaRPr lang="de-DE" sz="1200" dirty="0" smtClean="0">
              <a:latin typeface="Calibri" panose="020F0502020204030204" pitchFamily="34"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3" name="Titel 2"/>
          <p:cNvSpPr>
            <a:spLocks noGrp="1"/>
          </p:cNvSpPr>
          <p:nvPr>
            <p:ph type="title"/>
          </p:nvPr>
        </p:nvSpPr>
        <p:spPr/>
        <p:txBody>
          <a:bodyPr>
            <a:normAutofit fontScale="90000"/>
          </a:bodyPr>
          <a:lstStyle/>
          <a:p>
            <a:r>
              <a:rPr lang="de-DE" dirty="0" smtClean="0"/>
              <a:t>Nachweis</a:t>
            </a:r>
            <a:br>
              <a:rPr lang="de-DE" dirty="0" smtClean="0"/>
            </a:br>
            <a:r>
              <a:rPr lang="de-DE" dirty="0" smtClean="0"/>
              <a:t>„öffentliches Interesse“</a:t>
            </a:r>
            <a:endParaRPr lang="de-DE" dirty="0"/>
          </a:p>
        </p:txBody>
      </p:sp>
    </p:spTree>
    <p:extLst>
      <p:ext uri="{BB962C8B-B14F-4D97-AF65-F5344CB8AC3E}">
        <p14:creationId xmlns:p14="http://schemas.microsoft.com/office/powerpoint/2010/main" val="116527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Kennzahlen zum </a:t>
            </a:r>
            <a:r>
              <a:rPr lang="de-DE" sz="2000" dirty="0" err="1">
                <a:latin typeface="Calibri" panose="020F0502020204030204" pitchFamily="34" charset="0"/>
              </a:rPr>
              <a:t>Mammographiescreening</a:t>
            </a:r>
            <a:r>
              <a:rPr lang="de-DE" sz="2000" dirty="0">
                <a:latin typeface="Calibri" panose="020F0502020204030204" pitchFamily="34" charset="0"/>
              </a:rPr>
              <a:t> </a:t>
            </a:r>
            <a:endParaRPr lang="de-DE" sz="2000"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sz="1600" dirty="0">
                <a:latin typeface="Calibri" panose="020F0502020204030204" pitchFamily="34" charset="0"/>
              </a:rPr>
              <a:t>innerhalb von 20 Jahren Screening </a:t>
            </a:r>
            <a:r>
              <a:rPr lang="de-DE" sz="1600" dirty="0" smtClean="0">
                <a:latin typeface="Calibri" panose="020F0502020204030204" pitchFamily="34" charset="0"/>
              </a:rPr>
              <a:t>werden zusätzlich </a:t>
            </a:r>
            <a:r>
              <a:rPr lang="de-DE" sz="1600" dirty="0">
                <a:latin typeface="Calibri" panose="020F0502020204030204" pitchFamily="34" charset="0"/>
              </a:rPr>
              <a:t>ca. 22.400 Frauen </a:t>
            </a:r>
            <a:r>
              <a:rPr lang="de-DE" sz="1600" dirty="0" err="1" smtClean="0">
                <a:latin typeface="Calibri" panose="020F0502020204030204" pitchFamily="34" charset="0"/>
              </a:rPr>
              <a:t>biopsiert</a:t>
            </a:r>
            <a:r>
              <a:rPr lang="de-DE" sz="1600" dirty="0" smtClean="0">
                <a:latin typeface="Calibri" panose="020F0502020204030204" pitchFamily="34" charset="0"/>
              </a:rPr>
              <a:t>, </a:t>
            </a:r>
            <a:r>
              <a:rPr lang="de-DE" sz="1600" dirty="0">
                <a:latin typeface="Calibri" panose="020F0502020204030204" pitchFamily="34" charset="0"/>
              </a:rPr>
              <a:t>bei denen kein Karzinom nachweisbar </a:t>
            </a:r>
            <a:r>
              <a:rPr lang="de-DE" sz="1600" dirty="0" smtClean="0">
                <a:latin typeface="Calibri" panose="020F0502020204030204" pitchFamily="34" charset="0"/>
              </a:rPr>
              <a:t>ist</a:t>
            </a:r>
            <a:endParaRPr lang="de-DE" sz="1600" dirty="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sz="1600" dirty="0" smtClean="0">
                <a:latin typeface="Calibri" panose="020F0502020204030204" pitchFamily="34" charset="0"/>
              </a:rPr>
              <a:t>EBM </a:t>
            </a:r>
            <a:r>
              <a:rPr lang="de-DE" sz="1600" dirty="0">
                <a:latin typeface="Calibri" panose="020F0502020204030204" pitchFamily="34" charset="0"/>
              </a:rPr>
              <a:t>Ziffer 08320 (</a:t>
            </a:r>
            <a:r>
              <a:rPr lang="de-DE" sz="1600" dirty="0" err="1">
                <a:latin typeface="Calibri" panose="020F0502020204030204" pitchFamily="34" charset="0"/>
              </a:rPr>
              <a:t>Mammastanzbiopsie</a:t>
            </a:r>
            <a:r>
              <a:rPr lang="de-DE" sz="1600" dirty="0" smtClean="0">
                <a:latin typeface="Calibri" panose="020F0502020204030204" pitchFamily="34" charset="0"/>
              </a:rPr>
              <a:t>): Dies entspricht rund </a:t>
            </a:r>
            <a:r>
              <a:rPr lang="de-DE" sz="1600" dirty="0">
                <a:latin typeface="Calibri" panose="020F0502020204030204" pitchFamily="34" charset="0"/>
              </a:rPr>
              <a:t>1.000.000 Euro </a:t>
            </a:r>
            <a:r>
              <a:rPr lang="de-DE" sz="1600" dirty="0" smtClean="0">
                <a:latin typeface="Calibri" panose="020F0502020204030204" pitchFamily="34" charset="0"/>
              </a:rPr>
              <a:t>nur </a:t>
            </a:r>
            <a:r>
              <a:rPr lang="de-DE" sz="1600" dirty="0">
                <a:latin typeface="Calibri" panose="020F0502020204030204" pitchFamily="34" charset="0"/>
              </a:rPr>
              <a:t>für die Stanzbiopsie </a:t>
            </a:r>
            <a:endParaRPr lang="de-DE" sz="1600" dirty="0" smtClean="0">
              <a:latin typeface="Calibri" panose="020F0502020204030204" pitchFamily="34" charset="0"/>
            </a:endParaRPr>
          </a:p>
          <a:p>
            <a:pPr marL="287338" lvl="1" indent="-28575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Kosten der aufgrund der Diagnosestellung resultierenden Folgen für die </a:t>
            </a:r>
            <a:r>
              <a:rPr lang="de-DE" sz="2000" dirty="0" smtClean="0">
                <a:latin typeface="Calibri" panose="020F0502020204030204" pitchFamily="34" charset="0"/>
              </a:rPr>
              <a:t>Familien</a:t>
            </a:r>
            <a:endParaRPr lang="de-DE"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sz="1600" dirty="0">
                <a:latin typeface="Calibri" panose="020F0502020204030204" pitchFamily="34" charset="0"/>
              </a:rPr>
              <a:t>Ehe- oder Lebenspartner </a:t>
            </a:r>
            <a:r>
              <a:rPr lang="de-DE" sz="1600" dirty="0" smtClean="0">
                <a:latin typeface="Calibri" panose="020F0502020204030204" pitchFamily="34" charset="0"/>
              </a:rPr>
              <a:t>muss Aufgaben übernehmen, welche </a:t>
            </a:r>
            <a:r>
              <a:rPr lang="de-DE" sz="1600" dirty="0">
                <a:latin typeface="Calibri" panose="020F0502020204030204" pitchFamily="34" charset="0"/>
              </a:rPr>
              <a:t>die Frau aufgrund ihrer Krankheitsbewältigung dies nicht länger selbst </a:t>
            </a:r>
            <a:r>
              <a:rPr lang="de-DE" sz="1600" dirty="0" smtClean="0">
                <a:latin typeface="Calibri" panose="020F0502020204030204" pitchFamily="34" charset="0"/>
              </a:rPr>
              <a:t>wahrnehmen kann</a:t>
            </a:r>
          </a:p>
          <a:p>
            <a:pPr marL="801688" lvl="2" indent="-342900" defTabSz="914400">
              <a:lnSpc>
                <a:spcPct val="85000"/>
              </a:lnSpc>
              <a:spcBef>
                <a:spcPct val="25000"/>
              </a:spcBef>
              <a:buSzTx/>
              <a:buFont typeface="Arial" panose="020B0604020202020204" pitchFamily="34" charset="0"/>
              <a:buChar char="•"/>
            </a:pPr>
            <a:r>
              <a:rPr lang="de-DE" sz="1600" dirty="0" smtClean="0">
                <a:latin typeface="Calibri" panose="020F0502020204030204" pitchFamily="34" charset="0"/>
              </a:rPr>
              <a:t>Lebenspartner fällt im </a:t>
            </a:r>
            <a:r>
              <a:rPr lang="de-DE" sz="1600" dirty="0">
                <a:latin typeface="Calibri" panose="020F0502020204030204" pitchFamily="34" charset="0"/>
              </a:rPr>
              <a:t>Arbeitsleben aus, was – betrachtet man die Summe aller Erkrankten - wiederum Auswirkungen auf die gesamtwirtschaftliche Leistung in Deutschland </a:t>
            </a:r>
            <a:endParaRPr lang="de-DE" sz="1600" dirty="0" smtClean="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Kosten für die Allgemeinheit</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Nachweis</a:t>
            </a:r>
            <a:br>
              <a:rPr lang="de-DE" dirty="0" smtClean="0"/>
            </a:br>
            <a:r>
              <a:rPr lang="de-DE" dirty="0" smtClean="0"/>
              <a:t>„öffentliches Interesse“</a:t>
            </a:r>
            <a:endParaRPr lang="de-DE" dirty="0"/>
          </a:p>
        </p:txBody>
      </p:sp>
    </p:spTree>
    <p:extLst>
      <p:ext uri="{BB962C8B-B14F-4D97-AF65-F5344CB8AC3E}">
        <p14:creationId xmlns:p14="http://schemas.microsoft.com/office/powerpoint/2010/main" val="355428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0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1588" lvl="1" defTabSz="914400">
              <a:lnSpc>
                <a:spcPct val="85000"/>
              </a:lnSpc>
              <a:spcBef>
                <a:spcPct val="25000"/>
              </a:spcBef>
              <a:buSzTx/>
            </a:pPr>
            <a:r>
              <a:rPr lang="de-DE" sz="2000" dirty="0" smtClean="0">
                <a:latin typeface="Calibri" panose="020F0502020204030204" pitchFamily="34" charset="0"/>
              </a:rPr>
              <a:t>Folgerungen:</a:t>
            </a:r>
          </a:p>
          <a:p>
            <a:pPr marL="344488" lvl="1" indent="-342900" defTabSz="914400">
              <a:lnSpc>
                <a:spcPct val="85000"/>
              </a:lnSpc>
              <a:spcBef>
                <a:spcPct val="25000"/>
              </a:spcBef>
              <a:buSzTx/>
              <a:buFont typeface="Calibri" panose="020F0502020204030204" pitchFamily="34" charset="0"/>
              <a:buChar char="→"/>
            </a:pPr>
            <a:r>
              <a:rPr lang="de-DE" sz="2000" dirty="0" smtClean="0">
                <a:latin typeface="Calibri" panose="020F0502020204030204" pitchFamily="34" charset="0"/>
              </a:rPr>
              <a:t>In </a:t>
            </a:r>
            <a:r>
              <a:rPr lang="de-DE" sz="2000" dirty="0">
                <a:latin typeface="Calibri" panose="020F0502020204030204" pitchFamily="34" charset="0"/>
              </a:rPr>
              <a:t>Summe werden die </a:t>
            </a:r>
            <a:r>
              <a:rPr lang="de-DE" sz="2000" dirty="0" smtClean="0">
                <a:latin typeface="Calibri" panose="020F0502020204030204" pitchFamily="34" charset="0"/>
              </a:rPr>
              <a:t>Kosten </a:t>
            </a:r>
            <a:r>
              <a:rPr lang="de-DE" sz="2000" dirty="0">
                <a:latin typeface="Calibri" panose="020F0502020204030204" pitchFamily="34" charset="0"/>
              </a:rPr>
              <a:t>sich - sehr konservativ geschätzt - alleine für die krankheitsbezogenen medizinischen Maßnahmen sicherlich in einem zweistelligen Millionenbetrag </a:t>
            </a:r>
            <a:r>
              <a:rPr lang="de-DE" sz="2000" dirty="0" smtClean="0">
                <a:latin typeface="Calibri" panose="020F0502020204030204" pitchFamily="34" charset="0"/>
              </a:rPr>
              <a:t>belaufen</a:t>
            </a:r>
          </a:p>
          <a:p>
            <a:pPr marL="344488" lvl="1" indent="-342900" defTabSz="914400">
              <a:lnSpc>
                <a:spcPct val="85000"/>
              </a:lnSpc>
              <a:spcBef>
                <a:spcPct val="25000"/>
              </a:spcBef>
              <a:buSzTx/>
              <a:buFont typeface="Calibri" panose="020F0502020204030204" pitchFamily="34" charset="0"/>
              <a:buChar char="→"/>
            </a:pPr>
            <a:r>
              <a:rPr lang="de-DE" sz="2000" dirty="0" smtClean="0">
                <a:latin typeface="Calibri" panose="020F0502020204030204" pitchFamily="34" charset="0"/>
              </a:rPr>
              <a:t>Hinzu </a:t>
            </a:r>
            <a:r>
              <a:rPr lang="de-DE" sz="2000" dirty="0">
                <a:latin typeface="Calibri" panose="020F0502020204030204" pitchFamily="34" charset="0"/>
              </a:rPr>
              <a:t>kommen noch die </a:t>
            </a:r>
            <a:r>
              <a:rPr lang="de-DE" sz="2000" dirty="0" smtClean="0">
                <a:latin typeface="Calibri" panose="020F0502020204030204" pitchFamily="34" charset="0"/>
              </a:rPr>
              <a:t>Begleitkosten</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Kosten für die Allgemeinheit</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Nachweis</a:t>
            </a:r>
            <a:br>
              <a:rPr lang="de-DE" dirty="0" smtClean="0"/>
            </a:br>
            <a:r>
              <a:rPr lang="de-DE" dirty="0" smtClean="0"/>
              <a:t>„öffentliches Interesse“</a:t>
            </a:r>
            <a:endParaRPr lang="de-DE" dirty="0"/>
          </a:p>
        </p:txBody>
      </p:sp>
    </p:spTree>
    <p:extLst>
      <p:ext uri="{BB962C8B-B14F-4D97-AF65-F5344CB8AC3E}">
        <p14:creationId xmlns:p14="http://schemas.microsoft.com/office/powerpoint/2010/main" val="63826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13"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a:lnSpc>
                <a:spcPct val="100000"/>
              </a:lnSpc>
              <a:spcBef>
                <a:spcPts val="0"/>
              </a:spcBef>
              <a:spcAft>
                <a:spcPts val="200"/>
              </a:spcAft>
            </a:pPr>
            <a:r>
              <a:rPr lang="de-DE" sz="1600" dirty="0" smtClean="0">
                <a:latin typeface="+mn-lt"/>
              </a:rPr>
              <a:t>§ 203 StGB</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Mitteilungen</a:t>
            </a:r>
            <a:r>
              <a:rPr lang="de-DE" sz="1600" dirty="0">
                <a:latin typeface="+mn-lt"/>
              </a:rPr>
              <a:t>, aus denen die Person des Betroffenen nicht ersichtlich ist, erfüllen, mangels Personenbeziehbarkeit, nicht den Tatbestand der </a:t>
            </a:r>
            <a:r>
              <a:rPr lang="de-DE" sz="1600" dirty="0" smtClean="0">
                <a:latin typeface="+mn-lt"/>
              </a:rPr>
              <a:t>Offenbarung*</a:t>
            </a:r>
          </a:p>
          <a:p>
            <a:pPr marL="285750" indent="-285750">
              <a:lnSpc>
                <a:spcPct val="100000"/>
              </a:lnSpc>
              <a:spcBef>
                <a:spcPts val="200"/>
              </a:spcBef>
              <a:spcAft>
                <a:spcPts val="200"/>
              </a:spcAft>
              <a:buFont typeface="Symbol" panose="05050102010706020507" pitchFamily="18" charset="2"/>
              <a:buChar char="-"/>
            </a:pPr>
            <a:r>
              <a:rPr lang="de-DE" sz="1600" dirty="0">
                <a:latin typeface="+mn-lt"/>
              </a:rPr>
              <a:t>Dementsprechend stellt </a:t>
            </a:r>
            <a:r>
              <a:rPr lang="de-DE" sz="1600" dirty="0" smtClean="0">
                <a:latin typeface="+mn-lt"/>
              </a:rPr>
              <a:t>die </a:t>
            </a:r>
            <a:r>
              <a:rPr lang="de-DE" sz="1600" dirty="0">
                <a:latin typeface="+mn-lt"/>
              </a:rPr>
              <a:t>Weitergabe von </a:t>
            </a:r>
            <a:r>
              <a:rPr lang="de-DE" sz="1600" dirty="0" smtClean="0">
                <a:latin typeface="+mn-lt"/>
              </a:rPr>
              <a:t>Daten, welche </a:t>
            </a:r>
            <a:r>
              <a:rPr lang="de-DE" sz="1600" i="1" dirty="0" smtClean="0"/>
              <a:t>die</a:t>
            </a:r>
            <a:r>
              <a:rPr lang="de-DE" sz="1600" dirty="0" smtClean="0">
                <a:latin typeface="+mn-lt"/>
              </a:rPr>
              <a:t> Person nicht identifizieren,  </a:t>
            </a:r>
            <a:r>
              <a:rPr lang="de-DE" sz="1600" dirty="0">
                <a:latin typeface="+mn-lt"/>
              </a:rPr>
              <a:t>keine Offenbarung i. S. d. § 203 StGB </a:t>
            </a:r>
            <a:r>
              <a:rPr lang="de-DE" sz="1600" dirty="0" smtClean="0">
                <a:latin typeface="+mn-lt"/>
              </a:rPr>
              <a:t>dar*</a:t>
            </a:r>
          </a:p>
          <a:p>
            <a:pPr>
              <a:lnSpc>
                <a:spcPct val="100000"/>
              </a:lnSpc>
              <a:spcBef>
                <a:spcPts val="200"/>
              </a:spcBef>
              <a:spcAft>
                <a:spcPts val="200"/>
              </a:spcAft>
            </a:pPr>
            <a:r>
              <a:rPr lang="de-DE" sz="1600" dirty="0" smtClean="0">
                <a:latin typeface="+mn-lt"/>
              </a:rPr>
              <a:t>DS-GVO</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Im Datenschutzrecht muss </a:t>
            </a:r>
            <a:r>
              <a:rPr lang="de-DE" sz="1600" i="1" dirty="0" smtClean="0"/>
              <a:t>eine</a:t>
            </a:r>
            <a:r>
              <a:rPr lang="de-DE" sz="1600" dirty="0" smtClean="0">
                <a:latin typeface="+mn-lt"/>
              </a:rPr>
              <a:t> Person identifizierbar sein</a:t>
            </a:r>
          </a:p>
          <a:p>
            <a:pPr>
              <a:lnSpc>
                <a:spcPct val="100000"/>
              </a:lnSpc>
              <a:spcBef>
                <a:spcPts val="200"/>
              </a:spcBef>
              <a:spcAft>
                <a:spcPts val="200"/>
              </a:spcAft>
            </a:pPr>
            <a:r>
              <a:rPr lang="de-DE" sz="1600" dirty="0" smtClean="0">
                <a:latin typeface="+mn-lt"/>
              </a:rPr>
              <a:t>Beispiel:</a:t>
            </a:r>
          </a:p>
          <a:p>
            <a:pPr>
              <a:lnSpc>
                <a:spcPct val="100000"/>
              </a:lnSpc>
              <a:spcBef>
                <a:spcPts val="200"/>
              </a:spcBef>
              <a:spcAft>
                <a:spcPts val="200"/>
              </a:spcAft>
            </a:pPr>
            <a:r>
              <a:rPr lang="de-DE" sz="1600" dirty="0" smtClean="0">
                <a:latin typeface="+mn-lt"/>
              </a:rPr>
              <a:t>   Fingerabdruck (es kann genau „die“ Person identifiziert werden)</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Datenschutzrechtlich: personenbezogen</a:t>
            </a:r>
          </a:p>
          <a:p>
            <a:pPr marL="285750" indent="-285750">
              <a:lnSpc>
                <a:spcPct val="100000"/>
              </a:lnSpc>
              <a:spcBef>
                <a:spcPts val="200"/>
              </a:spcBef>
              <a:spcAft>
                <a:spcPts val="200"/>
              </a:spcAft>
              <a:buFont typeface="Symbol" panose="05050102010706020507" pitchFamily="18" charset="2"/>
              <a:buChar char="-"/>
            </a:pPr>
            <a:r>
              <a:rPr lang="de-DE" sz="1600" dirty="0" smtClean="0">
                <a:latin typeface="+mn-lt"/>
              </a:rPr>
              <a:t>Strafrechtlich: personenbezogen</a:t>
            </a:r>
          </a:p>
        </p:txBody>
      </p:sp>
      <p:sp>
        <p:nvSpPr>
          <p:cNvPr id="74756" name="Rectangle 4"/>
          <p:cNvSpPr>
            <a:spLocks noChangeArrowheads="1"/>
          </p:cNvSpPr>
          <p:nvPr>
            <p:custDataLst>
              <p:tags r:id="rId4"/>
            </p:custDataLst>
          </p:nvPr>
        </p:nvSpPr>
        <p:spPr bwMode="auto">
          <a:xfrm>
            <a:off x="315913" y="1766888"/>
            <a:ext cx="8501062" cy="422405"/>
          </a:xfrm>
          <a:prstGeom prst="rect">
            <a:avLst/>
          </a:prstGeom>
          <a:solidFill>
            <a:schemeClr val="tx2"/>
          </a:solidFill>
          <a:ln w="38100">
            <a:noFill/>
            <a:miter lim="800000"/>
            <a:headEnd/>
            <a:tailEnd/>
          </a:ln>
          <a:effectLst/>
        </p:spPr>
        <p:txBody>
          <a:bodyPr lIns="144000" tIns="72000" rIns="144000" bIns="72000">
            <a:spAutoFit/>
          </a:bodyPr>
          <a:lstStyle/>
          <a:p>
            <a:pPr>
              <a:lnSpc>
                <a:spcPct val="90000"/>
              </a:lnSpc>
              <a:spcBef>
                <a:spcPct val="25000"/>
              </a:spcBef>
            </a:pPr>
            <a:r>
              <a:rPr lang="de-DE" sz="2000" dirty="0">
                <a:solidFill>
                  <a:schemeClr val="bg1"/>
                </a:solidFill>
                <a:cs typeface="Arial" charset="0"/>
              </a:rPr>
              <a:t>Begriff „Personenbezogen“ ist abhängig vom angewendeten </a:t>
            </a:r>
            <a:r>
              <a:rPr lang="de-DE" sz="2000" dirty="0" smtClean="0">
                <a:solidFill>
                  <a:schemeClr val="bg1"/>
                </a:solidFill>
                <a:cs typeface="Arial" charset="0"/>
              </a:rPr>
              <a:t>Recht</a:t>
            </a:r>
            <a:endParaRPr lang="de-DE" sz="2000" dirty="0">
              <a:solidFill>
                <a:schemeClr val="bg1"/>
              </a:solidFill>
              <a:cs typeface="Arial" charset="0"/>
            </a:endParaRPr>
          </a:p>
        </p:txBody>
      </p:sp>
      <p:sp>
        <p:nvSpPr>
          <p:cNvPr id="3" name="Textfeld 2"/>
          <p:cNvSpPr txBox="1"/>
          <p:nvPr/>
        </p:nvSpPr>
        <p:spPr>
          <a:xfrm>
            <a:off x="308330" y="6049920"/>
            <a:ext cx="6266587" cy="184666"/>
          </a:xfrm>
          <a:prstGeom prst="rect">
            <a:avLst/>
          </a:prstGeom>
          <a:noFill/>
        </p:spPr>
        <p:txBody>
          <a:bodyPr wrap="none" lIns="0" tIns="0" rIns="0" bIns="0" rtlCol="0">
            <a:spAutoFit/>
          </a:bodyPr>
          <a:lstStyle/>
          <a:p>
            <a:pPr>
              <a:lnSpc>
                <a:spcPct val="100000"/>
              </a:lnSpc>
              <a:spcBef>
                <a:spcPts val="0"/>
              </a:spcBef>
              <a:spcAft>
                <a:spcPts val="0"/>
              </a:spcAft>
              <a:buClr>
                <a:schemeClr val="tx2"/>
              </a:buClr>
            </a:pPr>
            <a:r>
              <a:rPr lang="de-DE" sz="1200" dirty="0">
                <a:latin typeface="Calibri" panose="020F0502020204030204" pitchFamily="34" charset="0"/>
              </a:rPr>
              <a:t>* Lenckner/Eisele § 203 Rn. </a:t>
            </a:r>
            <a:r>
              <a:rPr lang="de-DE" sz="1200" dirty="0" smtClean="0">
                <a:latin typeface="Calibri" panose="020F0502020204030204" pitchFamily="34" charset="0"/>
              </a:rPr>
              <a:t>20 </a:t>
            </a:r>
            <a:r>
              <a:rPr lang="de-DE" sz="1200" dirty="0">
                <a:latin typeface="Calibri" panose="020F0502020204030204" pitchFamily="34" charset="0"/>
              </a:rPr>
              <a:t>in Schönke / Schröder (Hrsg.) Strafgesetzbuch: StGB. </a:t>
            </a:r>
            <a:r>
              <a:rPr lang="de-DE" sz="1200" dirty="0" smtClean="0">
                <a:latin typeface="Calibri" panose="020F0502020204030204" pitchFamily="34" charset="0"/>
              </a:rPr>
              <a:t>30. </a:t>
            </a:r>
            <a:r>
              <a:rPr lang="de-DE" sz="1200" dirty="0">
                <a:latin typeface="Calibri" panose="020F0502020204030204" pitchFamily="34" charset="0"/>
              </a:rPr>
              <a:t>Auflage </a:t>
            </a:r>
            <a:r>
              <a:rPr lang="de-DE" sz="1200" dirty="0" smtClean="0">
                <a:latin typeface="Calibri" panose="020F0502020204030204" pitchFamily="34" charset="0"/>
              </a:rPr>
              <a:t>2019</a:t>
            </a:r>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Exkurs Personenbezogen</a:t>
            </a:r>
            <a:br>
              <a:rPr lang="de-DE" dirty="0"/>
            </a:br>
            <a:r>
              <a:rPr lang="de-DE" dirty="0"/>
              <a:t>DS-GVO vs. § 203 StGB</a:t>
            </a:r>
          </a:p>
        </p:txBody>
      </p:sp>
    </p:spTree>
    <p:extLst>
      <p:ext uri="{BB962C8B-B14F-4D97-AF65-F5344CB8AC3E}">
        <p14:creationId xmlns:p14="http://schemas.microsoft.com/office/powerpoint/2010/main" val="45514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2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Inzidenz von jährlich rund 70.000 Neuerkrankungen = </a:t>
            </a:r>
            <a:r>
              <a:rPr lang="de-DE" sz="2000" dirty="0" smtClean="0">
                <a:latin typeface="Calibri" panose="020F0502020204030204" pitchFamily="34" charset="0"/>
              </a:rPr>
              <a:t>Häufigste </a:t>
            </a:r>
            <a:r>
              <a:rPr lang="de-DE" sz="2000" dirty="0">
                <a:latin typeface="Calibri" panose="020F0502020204030204" pitchFamily="34" charset="0"/>
              </a:rPr>
              <a:t>Krebserkrankung bei Frauen in </a:t>
            </a:r>
            <a:r>
              <a:rPr lang="de-DE" sz="2000" dirty="0" smtClean="0">
                <a:latin typeface="Calibri" panose="020F0502020204030204" pitchFamily="34" charset="0"/>
              </a:rPr>
              <a:t>Deutschland</a:t>
            </a:r>
          </a:p>
          <a:p>
            <a:pPr marL="801688" lvl="2" indent="-342900" defTabSz="914400">
              <a:lnSpc>
                <a:spcPct val="85000"/>
              </a:lnSpc>
              <a:spcBef>
                <a:spcPct val="25000"/>
              </a:spcBef>
              <a:buSzTx/>
              <a:buFont typeface="Arial" panose="020B0604020202020204" pitchFamily="34" charset="0"/>
              <a:buChar char="•"/>
            </a:pPr>
            <a:r>
              <a:rPr lang="de-DE" sz="2000" dirty="0">
                <a:latin typeface="Calibri" panose="020F0502020204030204" pitchFamily="34" charset="0"/>
              </a:rPr>
              <a:t>Erkrankungsrate jährlich um 1,3</a:t>
            </a:r>
            <a:r>
              <a:rPr lang="de-DE" sz="2000" dirty="0" smtClean="0">
                <a:latin typeface="Calibri" panose="020F0502020204030204" pitchFamily="34" charset="0"/>
              </a:rPr>
              <a:t>%*</a:t>
            </a:r>
          </a:p>
          <a:p>
            <a:pPr marL="801688" lvl="2" indent="-342900" defTabSz="914400">
              <a:lnSpc>
                <a:spcPct val="85000"/>
              </a:lnSpc>
              <a:spcBef>
                <a:spcPct val="25000"/>
              </a:spcBef>
              <a:buSzTx/>
              <a:buFont typeface="Arial" panose="020B0604020202020204" pitchFamily="34" charset="0"/>
              <a:buChar char="•"/>
            </a:pPr>
            <a:r>
              <a:rPr lang="de-DE" sz="2000" dirty="0" smtClean="0">
                <a:latin typeface="Calibri" panose="020F0502020204030204" pitchFamily="34" charset="0"/>
              </a:rPr>
              <a:t>Jede </a:t>
            </a:r>
            <a:r>
              <a:rPr lang="de-DE" sz="2000" dirty="0">
                <a:latin typeface="Calibri" panose="020F0502020204030204" pitchFamily="34" charset="0"/>
              </a:rPr>
              <a:t>achte Frau im Laufe ihres Lebens an Brustkrebs</a:t>
            </a:r>
            <a:endParaRPr lang="de-DE" sz="2000" dirty="0" smtClean="0">
              <a:latin typeface="Calibri" panose="020F0502020204030204" pitchFamily="34" charset="0"/>
            </a:endParaRPr>
          </a:p>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23 </a:t>
            </a:r>
            <a:r>
              <a:rPr lang="de-DE" sz="2000" dirty="0">
                <a:latin typeface="Calibri" panose="020F0502020204030204" pitchFamily="34" charset="0"/>
              </a:rPr>
              <a:t>von </a:t>
            </a:r>
            <a:r>
              <a:rPr lang="de-DE" sz="2000" dirty="0" smtClean="0">
                <a:latin typeface="Calibri" panose="020F0502020204030204" pitchFamily="34" charset="0"/>
              </a:rPr>
              <a:t>100.000 Frauen versterben**</a:t>
            </a:r>
          </a:p>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Für </a:t>
            </a:r>
            <a:r>
              <a:rPr lang="de-DE" sz="2000" dirty="0">
                <a:latin typeface="Calibri" panose="020F0502020204030204" pitchFamily="34" charset="0"/>
              </a:rPr>
              <a:t>die operierten </a:t>
            </a:r>
            <a:r>
              <a:rPr lang="de-DE" sz="2000" dirty="0" smtClean="0">
                <a:latin typeface="Calibri" panose="020F0502020204030204" pitchFamily="34" charset="0"/>
              </a:rPr>
              <a:t>Frauen</a:t>
            </a:r>
          </a:p>
          <a:p>
            <a:pPr marL="801688" lvl="2" indent="-342900" defTabSz="914400">
              <a:lnSpc>
                <a:spcPct val="85000"/>
              </a:lnSpc>
              <a:spcBef>
                <a:spcPct val="25000"/>
              </a:spcBef>
              <a:buSzTx/>
              <a:buFont typeface="Arial" panose="020B0604020202020204" pitchFamily="34" charset="0"/>
              <a:buChar char="•"/>
            </a:pPr>
            <a:r>
              <a:rPr lang="de-DE" sz="2000" dirty="0" smtClean="0">
                <a:latin typeface="Calibri" panose="020F0502020204030204" pitchFamily="34" charset="0"/>
              </a:rPr>
              <a:t>Häufig </a:t>
            </a:r>
            <a:r>
              <a:rPr lang="de-DE" sz="2000" dirty="0">
                <a:latin typeface="Calibri" panose="020F0502020204030204" pitchFamily="34" charset="0"/>
              </a:rPr>
              <a:t>eine unglaublich starke emotionale </a:t>
            </a:r>
            <a:r>
              <a:rPr lang="de-DE" sz="2000" dirty="0" smtClean="0">
                <a:latin typeface="Calibri" panose="020F0502020204030204" pitchFamily="34" charset="0"/>
              </a:rPr>
              <a:t>Belastung</a:t>
            </a:r>
          </a:p>
          <a:p>
            <a:pPr marL="801688" lvl="2" indent="-342900" defTabSz="914400">
              <a:lnSpc>
                <a:spcPct val="85000"/>
              </a:lnSpc>
              <a:spcBef>
                <a:spcPct val="25000"/>
              </a:spcBef>
              <a:buSzTx/>
              <a:buFont typeface="Arial" panose="020B0604020202020204" pitchFamily="34" charset="0"/>
              <a:buChar char="•"/>
            </a:pPr>
            <a:r>
              <a:rPr lang="de-DE" sz="2000" dirty="0" smtClean="0">
                <a:latin typeface="Calibri" panose="020F0502020204030204" pitchFamily="34" charset="0"/>
              </a:rPr>
              <a:t>Kann sich </a:t>
            </a:r>
            <a:r>
              <a:rPr lang="de-DE" sz="2000" dirty="0">
                <a:latin typeface="Calibri" panose="020F0502020204030204" pitchFamily="34" charset="0"/>
              </a:rPr>
              <a:t>bis zu einer sehr ernsten psychischen Erkrankung </a:t>
            </a:r>
            <a:r>
              <a:rPr lang="de-DE" sz="2000" dirty="0" smtClean="0">
                <a:latin typeface="Calibri" panose="020F0502020204030204" pitchFamily="34" charset="0"/>
              </a:rPr>
              <a:t>wandeln</a:t>
            </a:r>
          </a:p>
          <a:p>
            <a:pPr marL="458788" lvl="2" defTabSz="914400">
              <a:lnSpc>
                <a:spcPct val="85000"/>
              </a:lnSpc>
              <a:spcBef>
                <a:spcPct val="25000"/>
              </a:spcBef>
              <a:buSzTx/>
            </a:pPr>
            <a:r>
              <a:rPr lang="de-DE" sz="2000" dirty="0">
                <a:latin typeface="Calibri" panose="020F0502020204030204" pitchFamily="34" charset="0"/>
              </a:rPr>
              <a:t>wenn die Brust teilweise oder komplett entfernt wird</a:t>
            </a:r>
            <a:endParaRPr lang="de-DE" sz="2000" dirty="0" smtClean="0">
              <a:latin typeface="Calibri" panose="020F0502020204030204" pitchFamily="34" charset="0"/>
            </a:endParaRPr>
          </a:p>
          <a:p>
            <a:pPr marL="344488" lvl="1" indent="-342900" defTabSz="914400">
              <a:lnSpc>
                <a:spcPct val="85000"/>
              </a:lnSpc>
              <a:spcBef>
                <a:spcPct val="25000"/>
              </a:spcBef>
              <a:buSzTx/>
              <a:buFont typeface="Calibri" panose="020F0502020204030204" pitchFamily="34" charset="0"/>
              <a:buChar char="→"/>
            </a:pPr>
            <a:r>
              <a:rPr lang="de-DE" sz="2000" dirty="0" smtClean="0">
                <a:latin typeface="Calibri" panose="020F0502020204030204" pitchFamily="34" charset="0"/>
              </a:rPr>
              <a:t>Anzahl </a:t>
            </a:r>
            <a:r>
              <a:rPr lang="de-DE" sz="2000" dirty="0">
                <a:latin typeface="Calibri" panose="020F0502020204030204" pitchFamily="34" charset="0"/>
              </a:rPr>
              <a:t>der Fehltherapien generell und vor allem die aufgrund einer fehlerhaften Diagnostik erfolgten Fehltherapien </a:t>
            </a:r>
            <a:r>
              <a:rPr lang="de-DE" sz="2000" dirty="0" smtClean="0">
                <a:latin typeface="Calibri" panose="020F0502020204030204" pitchFamily="34" charset="0"/>
              </a:rPr>
              <a:t>müssen verringert werden</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Bedeutung für Patientin</a:t>
            </a:r>
          </a:p>
        </p:txBody>
      </p:sp>
      <p:sp>
        <p:nvSpPr>
          <p:cNvPr id="8" name="Textfeld 7"/>
          <p:cNvSpPr txBox="1"/>
          <p:nvPr/>
        </p:nvSpPr>
        <p:spPr>
          <a:xfrm>
            <a:off x="295275" y="6084004"/>
            <a:ext cx="8966942" cy="369332"/>
          </a:xfrm>
          <a:prstGeom prst="rect">
            <a:avLst/>
          </a:prstGeom>
          <a:noFill/>
        </p:spPr>
        <p:txBody>
          <a:bodyPr wrap="none" lIns="0" tIns="0" rIns="0" bIns="0" rtlCol="0">
            <a:spAutoFit/>
          </a:bodyPr>
          <a:lstStyle/>
          <a:p>
            <a:pPr>
              <a:lnSpc>
                <a:spcPct val="100000"/>
              </a:lnSpc>
              <a:spcBef>
                <a:spcPts val="0"/>
              </a:spcBef>
              <a:spcAft>
                <a:spcPts val="0"/>
              </a:spcAft>
              <a:buClr>
                <a:schemeClr val="tx2"/>
              </a:buClr>
            </a:pPr>
            <a:r>
              <a:rPr lang="de-DE" sz="1200" dirty="0" smtClean="0">
                <a:latin typeface="Calibri" panose="020F0502020204030204" pitchFamily="34" charset="0"/>
              </a:rPr>
              <a:t>* Quelle</a:t>
            </a:r>
            <a:r>
              <a:rPr lang="de-DE" sz="1200" dirty="0">
                <a:latin typeface="Calibri" panose="020F0502020204030204" pitchFamily="34" charset="0"/>
              </a:rPr>
              <a:t>: http://www.krebsdaten.de/Krebs/DE/Content/Publikationen/Krebsgeschehen/Krebsgeschehen_download.pdf?__blob=publicationFile</a:t>
            </a:r>
            <a:endParaRPr lang="de-DE" sz="1200" dirty="0" smtClean="0">
              <a:latin typeface="Calibri" panose="020F0502020204030204" pitchFamily="34" charset="0"/>
            </a:endParaRPr>
          </a:p>
          <a:p>
            <a:pPr>
              <a:lnSpc>
                <a:spcPct val="100000"/>
              </a:lnSpc>
              <a:spcBef>
                <a:spcPts val="0"/>
              </a:spcBef>
              <a:spcAft>
                <a:spcPts val="0"/>
              </a:spcAft>
              <a:buClr>
                <a:schemeClr val="tx2"/>
              </a:buClr>
            </a:pPr>
            <a:r>
              <a:rPr lang="de-DE" sz="1200" dirty="0" smtClean="0">
                <a:latin typeface="Calibri" panose="020F0502020204030204" pitchFamily="34" charset="0"/>
              </a:rPr>
              <a:t>** Quelle</a:t>
            </a:r>
            <a:r>
              <a:rPr lang="de-DE" sz="1200" dirty="0">
                <a:latin typeface="Calibri" panose="020F0502020204030204" pitchFamily="34" charset="0"/>
              </a:rPr>
              <a:t>: </a:t>
            </a:r>
            <a:r>
              <a:rPr lang="de-DE" sz="1200" dirty="0" smtClean="0">
                <a:latin typeface="Calibri" panose="020F0502020204030204" pitchFamily="34" charset="0"/>
              </a:rPr>
              <a:t>Robert Koch Institut</a:t>
            </a:r>
            <a:r>
              <a:rPr lang="de-DE" sz="1200" dirty="0">
                <a:latin typeface="Calibri" panose="020F0502020204030204" pitchFamily="34" charset="0"/>
              </a:rPr>
              <a:t>, https://www.krebsdaten.de/Krebs/DE/Content/Krebsarten/Brustkrebs/brustkrebs_node.html</a:t>
            </a:r>
            <a:endParaRPr lang="de-DE" sz="1200" dirty="0" smtClean="0">
              <a:latin typeface="Calibri" panose="020F0502020204030204" pitchFamily="34" charset="0"/>
            </a:endParaRPr>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Nachweis</a:t>
            </a:r>
            <a:br>
              <a:rPr lang="de-DE" dirty="0"/>
            </a:br>
            <a:r>
              <a:rPr lang="de-DE" dirty="0"/>
              <a:t>„öffentliches Interesse“</a:t>
            </a:r>
          </a:p>
        </p:txBody>
      </p:sp>
    </p:spTree>
    <p:extLst>
      <p:ext uri="{BB962C8B-B14F-4D97-AF65-F5344CB8AC3E}">
        <p14:creationId xmlns:p14="http://schemas.microsoft.com/office/powerpoint/2010/main" val="29274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Die Brust ist ein wichtiges Geschlechtsmerkmal, deren Integrität und Unversehrtheit für die Frau selbst, als auch für deren Partner von großer Bedeutung </a:t>
            </a:r>
            <a:r>
              <a:rPr lang="de-DE" sz="2000" dirty="0" smtClean="0">
                <a:latin typeface="Calibri" panose="020F0502020204030204" pitchFamily="34" charset="0"/>
              </a:rPr>
              <a:t>ist</a:t>
            </a:r>
          </a:p>
          <a:p>
            <a:pPr marL="801688" lvl="2" indent="-342900" defTabSz="914400">
              <a:lnSpc>
                <a:spcPct val="85000"/>
              </a:lnSpc>
              <a:spcBef>
                <a:spcPct val="25000"/>
              </a:spcBef>
              <a:buSzTx/>
              <a:buFont typeface="Arial" panose="020B0604020202020204" pitchFamily="34" charset="0"/>
              <a:buChar char="•"/>
            </a:pPr>
            <a:r>
              <a:rPr lang="de-DE" dirty="0">
                <a:latin typeface="Calibri" panose="020F0502020204030204" pitchFamily="34" charset="0"/>
              </a:rPr>
              <a:t>Bei Abweichungen von der Normalität kommt es nicht selten zu seelischen Störungen</a:t>
            </a:r>
            <a:r>
              <a:rPr lang="de-DE" dirty="0" smtClean="0">
                <a:latin typeface="Calibri" panose="020F0502020204030204" pitchFamily="34" charset="0"/>
              </a:rPr>
              <a:t>,</a:t>
            </a:r>
          </a:p>
          <a:p>
            <a:pPr marL="801688" lvl="2" indent="-342900" defTabSz="914400">
              <a:lnSpc>
                <a:spcPct val="85000"/>
              </a:lnSpc>
              <a:spcBef>
                <a:spcPct val="25000"/>
              </a:spcBef>
              <a:buSzTx/>
              <a:buFont typeface="Arial" panose="020B0604020202020204" pitchFamily="34" charset="0"/>
              <a:buChar char="•"/>
            </a:pPr>
            <a:r>
              <a:rPr lang="de-DE" dirty="0" smtClean="0">
                <a:latin typeface="Calibri" panose="020F0502020204030204" pitchFamily="34" charset="0"/>
              </a:rPr>
              <a:t>die </a:t>
            </a:r>
            <a:r>
              <a:rPr lang="de-DE" dirty="0">
                <a:latin typeface="Calibri" panose="020F0502020204030204" pitchFamily="34" charset="0"/>
              </a:rPr>
              <a:t>in der Tragweite zu schweren Depressionen, </a:t>
            </a:r>
            <a:endParaRPr lang="de-DE"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dirty="0" smtClean="0">
                <a:latin typeface="Calibri" panose="020F0502020204030204" pitchFamily="34" charset="0"/>
              </a:rPr>
              <a:t>als </a:t>
            </a:r>
            <a:r>
              <a:rPr lang="de-DE" dirty="0">
                <a:latin typeface="Calibri" panose="020F0502020204030204" pitchFamily="34" charset="0"/>
              </a:rPr>
              <a:t>auch dem Auflösen von Partnerschaften führen können</a:t>
            </a:r>
            <a:endParaRPr lang="de-DE" dirty="0" smtClean="0">
              <a:latin typeface="Calibri" panose="020F0502020204030204" pitchFamily="34" charset="0"/>
            </a:endParaRPr>
          </a:p>
          <a:p>
            <a:pPr marL="287338" lvl="1" indent="-28575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Hinzu kommt die psychische Belastung, welche auch die Kinder betrifft </a:t>
            </a:r>
            <a:endParaRPr lang="de-DE" sz="2000"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dirty="0" smtClean="0">
                <a:latin typeface="Calibri" panose="020F0502020204030204" pitchFamily="34" charset="0"/>
              </a:rPr>
              <a:t>und </a:t>
            </a:r>
            <a:r>
              <a:rPr lang="de-DE" dirty="0">
                <a:latin typeface="Calibri" panose="020F0502020204030204" pitchFamily="34" charset="0"/>
              </a:rPr>
              <a:t>gegebenenfalls negative Auswirkungen auf deren Ausbildung </a:t>
            </a:r>
            <a:endParaRPr lang="de-DE"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dirty="0" smtClean="0">
                <a:latin typeface="Calibri" panose="020F0502020204030204" pitchFamily="34" charset="0"/>
              </a:rPr>
              <a:t>und </a:t>
            </a:r>
            <a:r>
              <a:rPr lang="de-DE" dirty="0">
                <a:latin typeface="Calibri" panose="020F0502020204030204" pitchFamily="34" charset="0"/>
              </a:rPr>
              <a:t>damit die schlechteren Chancen im späteren Berufsleben </a:t>
            </a:r>
            <a:r>
              <a:rPr lang="de-DE" dirty="0" smtClean="0">
                <a:latin typeface="Calibri" panose="020F0502020204030204" pitchFamily="34" charset="0"/>
              </a:rPr>
              <a:t>hat</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Bedeutung für nähere Umgebung (Freunde/Familie)</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Nachweis</a:t>
            </a:r>
            <a:br>
              <a:rPr lang="de-DE" dirty="0"/>
            </a:br>
            <a:r>
              <a:rPr lang="de-DE" dirty="0"/>
              <a:t>„öffentliches Interesse“</a:t>
            </a:r>
          </a:p>
        </p:txBody>
      </p:sp>
    </p:spTree>
    <p:extLst>
      <p:ext uri="{BB962C8B-B14F-4D97-AF65-F5344CB8AC3E}">
        <p14:creationId xmlns:p14="http://schemas.microsoft.com/office/powerpoint/2010/main" val="291601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7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Nachkommen </a:t>
            </a:r>
            <a:r>
              <a:rPr lang="de-DE" sz="2000" dirty="0">
                <a:latin typeface="Calibri" panose="020F0502020204030204" pitchFamily="34" charset="0"/>
              </a:rPr>
              <a:t>von Frauen mit nachgewiesenem </a:t>
            </a:r>
            <a:r>
              <a:rPr lang="de-DE" sz="2000" dirty="0" err="1" smtClean="0">
                <a:latin typeface="Calibri" panose="020F0502020204030204" pitchFamily="34" charset="0"/>
              </a:rPr>
              <a:t>Mammakarzinom</a:t>
            </a:r>
            <a:r>
              <a:rPr lang="de-DE" sz="2000" dirty="0" smtClean="0">
                <a:latin typeface="Calibri" panose="020F0502020204030204" pitchFamily="34" charset="0"/>
              </a:rPr>
              <a:t>:</a:t>
            </a:r>
          </a:p>
          <a:p>
            <a:pPr marL="801688" lvl="2" indent="-342900" defTabSz="914400">
              <a:lnSpc>
                <a:spcPct val="85000"/>
              </a:lnSpc>
              <a:spcBef>
                <a:spcPct val="25000"/>
              </a:spcBef>
              <a:buSzTx/>
              <a:buFont typeface="Arial" panose="020B0604020202020204" pitchFamily="34" charset="0"/>
              <a:buChar char="•"/>
            </a:pPr>
            <a:r>
              <a:rPr lang="de-DE" dirty="0" smtClean="0">
                <a:latin typeface="Calibri" panose="020F0502020204030204" pitchFamily="34" charset="0"/>
              </a:rPr>
              <a:t>Wünschenswert</a:t>
            </a:r>
            <a:r>
              <a:rPr lang="de-DE" dirty="0">
                <a:latin typeface="Calibri" panose="020F0502020204030204" pitchFamily="34" charset="0"/>
              </a:rPr>
              <a:t>, dass die Diagnostik und Therapiemöglichkeiten ständig verbessert werden, </a:t>
            </a:r>
            <a:endParaRPr lang="de-DE"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dirty="0" smtClean="0">
                <a:latin typeface="Calibri" panose="020F0502020204030204" pitchFamily="34" charset="0"/>
              </a:rPr>
              <a:t>da </a:t>
            </a:r>
            <a:r>
              <a:rPr lang="de-DE" dirty="0">
                <a:latin typeface="Calibri" panose="020F0502020204030204" pitchFamily="34" charset="0"/>
              </a:rPr>
              <a:t>je nach Verwandtschaftsgrad ein deutlich erhöhtes Risiko besteht ebenfalls ein </a:t>
            </a:r>
            <a:r>
              <a:rPr lang="de-DE" dirty="0" err="1">
                <a:latin typeface="Calibri" panose="020F0502020204030204" pitchFamily="34" charset="0"/>
              </a:rPr>
              <a:t>Mammakarzinom</a:t>
            </a:r>
            <a:r>
              <a:rPr lang="de-DE" dirty="0">
                <a:latin typeface="Calibri" panose="020F0502020204030204" pitchFamily="34" charset="0"/>
              </a:rPr>
              <a:t> </a:t>
            </a:r>
            <a:r>
              <a:rPr lang="de-DE" dirty="0" smtClean="0">
                <a:latin typeface="Calibri" panose="020F0502020204030204" pitchFamily="34" charset="0"/>
              </a:rPr>
              <a:t>auszubilden</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Bedeutung für nähere Umgebung (Freunde/Familie)</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Nachweis</a:t>
            </a:r>
            <a:br>
              <a:rPr lang="de-DE" dirty="0"/>
            </a:br>
            <a:r>
              <a:rPr lang="de-DE" dirty="0"/>
              <a:t>„öffentliches Interesse“</a:t>
            </a:r>
          </a:p>
        </p:txBody>
      </p:sp>
    </p:spTree>
    <p:extLst>
      <p:ext uri="{BB962C8B-B14F-4D97-AF65-F5344CB8AC3E}">
        <p14:creationId xmlns:p14="http://schemas.microsoft.com/office/powerpoint/2010/main" val="422811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9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Falsche Diagnosen bei den Frauen führen direkt zu Ausfällen bei der Arbeit mit entsprechenden wirtschaftlichen Verlusten</a:t>
            </a:r>
          </a:p>
          <a:p>
            <a:pPr marL="287338" lvl="1" indent="-285750" defTabSz="914400">
              <a:lnSpc>
                <a:spcPct val="85000"/>
              </a:lnSpc>
              <a:spcBef>
                <a:spcPct val="25000"/>
              </a:spcBef>
              <a:buSzTx/>
              <a:buFont typeface="Symbol" panose="05050102010706020507" pitchFamily="18" charset="2"/>
              <a:buChar char="-"/>
            </a:pPr>
            <a:r>
              <a:rPr lang="de-DE" sz="2000" dirty="0" smtClean="0">
                <a:latin typeface="Calibri" panose="020F0502020204030204" pitchFamily="34" charset="0"/>
              </a:rPr>
              <a:t>Fällt </a:t>
            </a:r>
            <a:r>
              <a:rPr lang="de-DE" sz="2000" dirty="0">
                <a:latin typeface="Calibri" panose="020F0502020204030204" pitchFamily="34" charset="0"/>
              </a:rPr>
              <a:t>die Frau für die Versorgung der Familie aus, so </a:t>
            </a:r>
            <a:endParaRPr lang="de-DE" sz="2000"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sz="2000" dirty="0" smtClean="0">
                <a:latin typeface="Calibri" panose="020F0502020204030204" pitchFamily="34" charset="0"/>
              </a:rPr>
              <a:t>hat </a:t>
            </a:r>
            <a:r>
              <a:rPr lang="de-DE" sz="2000" dirty="0">
                <a:latin typeface="Calibri" panose="020F0502020204030204" pitchFamily="34" charset="0"/>
              </a:rPr>
              <a:t>dies Auswirkungen bis hin zum Arbeitgeber des Lebenspartners, </a:t>
            </a:r>
            <a:endParaRPr lang="de-DE" sz="2000"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sz="2000" dirty="0" smtClean="0">
                <a:latin typeface="Calibri" panose="020F0502020204030204" pitchFamily="34" charset="0"/>
              </a:rPr>
              <a:t>da </a:t>
            </a:r>
            <a:r>
              <a:rPr lang="de-DE" sz="2000" dirty="0">
                <a:latin typeface="Calibri" panose="020F0502020204030204" pitchFamily="34" charset="0"/>
              </a:rPr>
              <a:t>dieser dann mehr privat gefordert wird und </a:t>
            </a:r>
            <a:endParaRPr lang="de-DE" sz="2000" dirty="0" smtClean="0">
              <a:latin typeface="Calibri" panose="020F0502020204030204" pitchFamily="34" charset="0"/>
            </a:endParaRPr>
          </a:p>
          <a:p>
            <a:pPr marL="801688" lvl="2" indent="-342900" defTabSz="914400">
              <a:lnSpc>
                <a:spcPct val="85000"/>
              </a:lnSpc>
              <a:spcBef>
                <a:spcPct val="25000"/>
              </a:spcBef>
              <a:buSzTx/>
              <a:buFont typeface="Arial" panose="020B0604020202020204" pitchFamily="34" charset="0"/>
              <a:buChar char="•"/>
            </a:pPr>
            <a:r>
              <a:rPr lang="de-DE" sz="2000" dirty="0" err="1" smtClean="0">
                <a:latin typeface="Calibri" panose="020F0502020204030204" pitchFamily="34" charset="0"/>
              </a:rPr>
              <a:t>gegebenfalls</a:t>
            </a:r>
            <a:r>
              <a:rPr lang="de-DE" sz="2000" dirty="0" smtClean="0">
                <a:latin typeface="Calibri" panose="020F0502020204030204" pitchFamily="34" charset="0"/>
              </a:rPr>
              <a:t> </a:t>
            </a:r>
            <a:r>
              <a:rPr lang="de-DE" sz="2000" dirty="0">
                <a:latin typeface="Calibri" panose="020F0502020204030204" pitchFamily="34" charset="0"/>
              </a:rPr>
              <a:t>im Berufsleben weniger verfügbar </a:t>
            </a:r>
            <a:r>
              <a:rPr lang="de-DE" sz="2000" dirty="0" smtClean="0">
                <a:latin typeface="Calibri" panose="020F0502020204030204" pitchFamily="34" charset="0"/>
              </a:rPr>
              <a:t>ist</a:t>
            </a:r>
          </a:p>
          <a:p>
            <a:pPr marL="287338" lvl="1" indent="-285750" defTabSz="914400">
              <a:lnSpc>
                <a:spcPct val="85000"/>
              </a:lnSpc>
              <a:spcBef>
                <a:spcPct val="25000"/>
              </a:spcBef>
              <a:buSzTx/>
              <a:buFont typeface="Symbol" panose="05050102010706020507" pitchFamily="18" charset="2"/>
              <a:buChar char="-"/>
            </a:pPr>
            <a:r>
              <a:rPr lang="de-DE" sz="2000" dirty="0">
                <a:latin typeface="Calibri" panose="020F0502020204030204" pitchFamily="34" charset="0"/>
              </a:rPr>
              <a:t>Dies kann aus der Unterstützung des Lebenspartners bei Arztbesuchen genauso resultieren, wie aus einer notwendigen Betreuung der Kinder. </a:t>
            </a:r>
            <a:endParaRPr lang="de-DE" sz="2000" dirty="0" smtClean="0">
              <a:latin typeface="Calibri" panose="020F0502020204030204" pitchFamily="34" charset="0"/>
            </a:endParaRPr>
          </a:p>
          <a:p>
            <a:pPr marL="344488" lvl="1" indent="-342900" defTabSz="914400">
              <a:lnSpc>
                <a:spcPct val="85000"/>
              </a:lnSpc>
              <a:spcBef>
                <a:spcPct val="25000"/>
              </a:spcBef>
              <a:buSzTx/>
              <a:buFont typeface="Calibri" panose="020F0502020204030204" pitchFamily="34" charset="0"/>
              <a:buChar char="→"/>
            </a:pPr>
            <a:r>
              <a:rPr lang="de-DE" sz="2000" dirty="0" smtClean="0">
                <a:latin typeface="Calibri" panose="020F0502020204030204" pitchFamily="34" charset="0"/>
              </a:rPr>
              <a:t>Damit </a:t>
            </a:r>
            <a:r>
              <a:rPr lang="de-DE" sz="2000" dirty="0">
                <a:latin typeface="Calibri" panose="020F0502020204030204" pitchFamily="34" charset="0"/>
              </a:rPr>
              <a:t>sind bei Behandlung, basierend auf falsch positiven Ergebnissen Auswirkungen bis zu den Arbeitgebern der Lebenspartner zu erwarten</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a:solidFill>
                  <a:schemeClr val="bg1"/>
                </a:solidFill>
                <a:cs typeface="Arial" charset="0"/>
              </a:rPr>
              <a:t>Bedeutung für Arbeitgeber</a:t>
            </a: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Nachweis</a:t>
            </a:r>
            <a:br>
              <a:rPr lang="de-DE" dirty="0"/>
            </a:br>
            <a:r>
              <a:rPr lang="de-DE" dirty="0"/>
              <a:t>„öffentliches Interesse“</a:t>
            </a:r>
          </a:p>
        </p:txBody>
      </p:sp>
    </p:spTree>
    <p:extLst>
      <p:ext uri="{BB962C8B-B14F-4D97-AF65-F5344CB8AC3E}">
        <p14:creationId xmlns:p14="http://schemas.microsoft.com/office/powerpoint/2010/main" val="316482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22"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Fehldiagnosen bei Screening reduzieren</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Kosten der Erkrankung reduzieren</a:t>
            </a:r>
          </a:p>
          <a:p>
            <a:pPr marL="287338" lvl="1" indent="-28575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Anzahl der Fehltherapien generell und vor allem die aufgrund einer fehlerhaften Diagnostik erfolgten Fehltherapien weiter zu </a:t>
            </a:r>
            <a:r>
              <a:rPr lang="de-DE" sz="2000" dirty="0" smtClean="0">
                <a:latin typeface="Calibri" panose="020F0502020204030204" pitchFamily="34" charset="0"/>
              </a:rPr>
              <a:t>verringern</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Nachfolgende Generation: Risiko für eigenes Erkrankungsrisiko besser abschätzen können</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Wirtschaftsstandort Deutschland: Verringerung des Ausfalls von Arbeitsleistung</a:t>
            </a:r>
          </a:p>
          <a:p>
            <a:pPr marL="344488" lvl="1" indent="-342900" defTabSz="914400">
              <a:lnSpc>
                <a:spcPct val="90000"/>
              </a:lnSpc>
              <a:spcBef>
                <a:spcPct val="25000"/>
              </a:spcBef>
              <a:buSzTx/>
              <a:buFont typeface="Calibri" panose="020F0502020204030204" pitchFamily="34" charset="0"/>
              <a:buChar char="→"/>
            </a:pPr>
            <a:r>
              <a:rPr lang="de-DE" sz="2000" dirty="0" smtClean="0">
                <a:latin typeface="Calibri" panose="020F0502020204030204" pitchFamily="34" charset="0"/>
              </a:rPr>
              <a:t>Es muss von einem hohen öffentlichen Interesse an einer Verringerung der Fehldiagnosen ausgegangen werden</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Fazit: Öffentliches Interesse besteht darin</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Nachweis</a:t>
            </a:r>
            <a:br>
              <a:rPr lang="de-DE" dirty="0"/>
            </a:br>
            <a:r>
              <a:rPr lang="de-DE" dirty="0"/>
              <a:t>„öffentliches Interesse“</a:t>
            </a:r>
          </a:p>
        </p:txBody>
      </p:sp>
    </p:spTree>
    <p:extLst>
      <p:ext uri="{BB962C8B-B14F-4D97-AF65-F5344CB8AC3E}">
        <p14:creationId xmlns:p14="http://schemas.microsoft.com/office/powerpoint/2010/main" val="184633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46"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Überarbeitung </a:t>
            </a:r>
            <a:r>
              <a:rPr lang="de-DE" sz="2000" dirty="0">
                <a:latin typeface="Calibri" panose="020F0502020204030204" pitchFamily="34" charset="0"/>
              </a:rPr>
              <a:t>der Bildmetadaten </a:t>
            </a:r>
            <a:r>
              <a:rPr lang="de-DE" sz="2000" dirty="0" smtClean="0">
                <a:latin typeface="Calibri" panose="020F0502020204030204" pitchFamily="34" charset="0"/>
              </a:rPr>
              <a:t>gewährleistet</a:t>
            </a:r>
            <a:r>
              <a:rPr lang="de-DE" sz="2000" dirty="0">
                <a:latin typeface="Calibri" panose="020F0502020204030204" pitchFamily="34" charset="0"/>
              </a:rPr>
              <a:t>, dass die Identifizierung des Bilderzeugers nicht möglich </a:t>
            </a:r>
            <a:r>
              <a:rPr lang="de-DE" sz="2000" dirty="0" smtClean="0">
                <a:latin typeface="Calibri" panose="020F0502020204030204" pitchFamily="34" charset="0"/>
              </a:rPr>
              <a:t>ist</a:t>
            </a:r>
            <a:endParaRPr lang="de-DE" sz="2000" dirty="0">
              <a:latin typeface="Calibri" panose="020F0502020204030204" pitchFamily="34" charset="0"/>
            </a:endParaRPr>
          </a:p>
          <a:p>
            <a:pPr marL="801688" lvl="2" indent="-34290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Quelle der Bilddaten nicht identifizierbar</a:t>
            </a:r>
            <a:endParaRPr lang="de-DE" dirty="0">
              <a:latin typeface="Calibri" panose="020F0502020204030204" pitchFamily="34" charset="0"/>
            </a:endParaRP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Für Training benötigte Daten: Übermittlung zur Weiterverarbeitung</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entweder auf zusätzlich verschlüsselten Datenträgen </a:t>
            </a:r>
            <a:endParaRPr lang="de-DE" dirty="0" smtClean="0">
              <a:latin typeface="Calibri" panose="020F0502020204030204" pitchFamily="34" charset="0"/>
            </a:endParaRPr>
          </a:p>
          <a:p>
            <a:pPr marL="801688" lvl="2" indent="-34290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oder </a:t>
            </a:r>
            <a:r>
              <a:rPr lang="de-DE" dirty="0">
                <a:latin typeface="Calibri" panose="020F0502020204030204" pitchFamily="34" charset="0"/>
              </a:rPr>
              <a:t>durch einen Ende-zu-Ende verschlüsselten elektronischen </a:t>
            </a:r>
            <a:r>
              <a:rPr lang="de-DE" dirty="0" smtClean="0">
                <a:latin typeface="Calibri" panose="020F0502020204030204" pitchFamily="34" charset="0"/>
              </a:rPr>
              <a:t>Übertragungsweg</a:t>
            </a:r>
            <a:endParaRPr lang="de-DE" dirty="0">
              <a:latin typeface="Calibri" panose="020F0502020204030204" pitchFamily="34" charset="0"/>
            </a:endParaRP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Elektronische Signatur gewährleistet, dass </a:t>
            </a:r>
            <a:r>
              <a:rPr lang="de-DE" sz="2000" dirty="0">
                <a:latin typeface="Calibri" panose="020F0502020204030204" pitchFamily="34" charset="0"/>
              </a:rPr>
              <a:t>Veränderungen der Daten für den </a:t>
            </a:r>
            <a:r>
              <a:rPr lang="de-DE" sz="2000" dirty="0" smtClean="0">
                <a:latin typeface="Calibri" panose="020F0502020204030204" pitchFamily="34" charset="0"/>
              </a:rPr>
              <a:t>Forscher unmittelbar </a:t>
            </a:r>
            <a:r>
              <a:rPr lang="de-DE" sz="2000" dirty="0">
                <a:latin typeface="Calibri" panose="020F0502020204030204" pitchFamily="34" charset="0"/>
              </a:rPr>
              <a:t>ersichtlich </a:t>
            </a:r>
            <a:r>
              <a:rPr lang="de-DE" sz="2000" dirty="0" smtClean="0">
                <a:latin typeface="Calibri" panose="020F0502020204030204" pitchFamily="34" charset="0"/>
              </a:rPr>
              <a:t>sind</a:t>
            </a:r>
            <a:endParaRPr lang="de-DE" sz="2000" dirty="0">
              <a:latin typeface="Calibri" panose="020F0502020204030204" pitchFamily="34" charset="0"/>
            </a:endParaRP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Alle Personen zusätzlich auf Verschwiegenheit und Einhaltung datenschutzrechtlicher Vorschriften verpflichtet</a:t>
            </a:r>
          </a:p>
          <a:p>
            <a:pPr marL="287338" lvl="1" indent="-285750" defTabSz="914400">
              <a:lnSpc>
                <a:spcPct val="80000"/>
              </a:lnSpc>
              <a:spcBef>
                <a:spcPct val="25000"/>
              </a:spcBef>
              <a:buSzTx/>
              <a:buFont typeface="Symbol" panose="05050102010706020507" pitchFamily="18" charset="2"/>
              <a:buChar char="-"/>
            </a:pPr>
            <a:r>
              <a:rPr lang="de-DE" sz="2000" dirty="0">
                <a:latin typeface="Calibri" panose="020F0502020204030204" pitchFamily="34" charset="0"/>
              </a:rPr>
              <a:t>Ergebnis des trainierten Netzwerks ist vollständig anonymisiert</a:t>
            </a:r>
            <a:endParaRPr lang="de-DE" sz="2000" dirty="0" smtClean="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Betroffene für Forschende nicht identifizierbar</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Schutz der Betroffenen</a:t>
            </a:r>
          </a:p>
        </p:txBody>
      </p:sp>
    </p:spTree>
    <p:extLst>
      <p:ext uri="{BB962C8B-B14F-4D97-AF65-F5344CB8AC3E}">
        <p14:creationId xmlns:p14="http://schemas.microsoft.com/office/powerpoint/2010/main" val="27784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70"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90000"/>
              </a:lnSpc>
              <a:spcBef>
                <a:spcPct val="25000"/>
              </a:spcBef>
              <a:buSzTx/>
              <a:buFont typeface="Symbol" panose="05050102010706020507" pitchFamily="18" charset="2"/>
              <a:buChar char="-"/>
            </a:pPr>
            <a:r>
              <a:rPr lang="de-DE" sz="2000" dirty="0">
                <a:latin typeface="Calibri" panose="020F0502020204030204" pitchFamily="34" charset="0"/>
              </a:rPr>
              <a:t>Für </a:t>
            </a:r>
            <a:r>
              <a:rPr lang="de-DE" sz="2000" dirty="0" smtClean="0">
                <a:latin typeface="Calibri" panose="020F0502020204030204" pitchFamily="34" charset="0"/>
              </a:rPr>
              <a:t>Training </a:t>
            </a:r>
            <a:r>
              <a:rPr lang="de-DE" sz="2000" dirty="0">
                <a:latin typeface="Calibri" panose="020F0502020204030204" pitchFamily="34" charset="0"/>
              </a:rPr>
              <a:t>werden </a:t>
            </a:r>
            <a:r>
              <a:rPr lang="de-DE" sz="2000" dirty="0" smtClean="0">
                <a:latin typeface="Calibri" panose="020F0502020204030204" pitchFamily="34" charset="0"/>
              </a:rPr>
              <a:t>Daten beim </a:t>
            </a:r>
            <a:r>
              <a:rPr lang="de-DE" sz="2000" dirty="0">
                <a:latin typeface="Calibri" panose="020F0502020204030204" pitchFamily="34" charset="0"/>
              </a:rPr>
              <a:t>Export so aufbereitet, dass in den Originalbilddaten alle personenidentifizierbaren Merkmale entfernt </a:t>
            </a:r>
            <a:r>
              <a:rPr lang="de-DE" sz="2000" dirty="0" smtClean="0">
                <a:latin typeface="Calibri" panose="020F0502020204030204" pitchFamily="34" charset="0"/>
              </a:rPr>
              <a:t>werden</a:t>
            </a:r>
          </a:p>
          <a:p>
            <a:pPr marL="801688" lvl="2" indent="-342900" defTabSz="914400">
              <a:lnSpc>
                <a:spcPct val="90000"/>
              </a:lnSpc>
              <a:spcBef>
                <a:spcPct val="25000"/>
              </a:spcBef>
              <a:buSzTx/>
              <a:buFont typeface="Arial" panose="020B0604020202020204" pitchFamily="34" charset="0"/>
              <a:buChar char="•"/>
            </a:pPr>
            <a:r>
              <a:rPr lang="de-DE" sz="1600" dirty="0" smtClean="0">
                <a:latin typeface="Calibri" panose="020F0502020204030204" pitchFamily="34" charset="0"/>
              </a:rPr>
              <a:t>Aufbereitung erfolgt in der untersuchenden Arztpraxis, </a:t>
            </a:r>
            <a:br>
              <a:rPr lang="de-DE" sz="1600" dirty="0" smtClean="0">
                <a:latin typeface="Calibri" panose="020F0502020204030204" pitchFamily="34" charset="0"/>
              </a:rPr>
            </a:br>
            <a:r>
              <a:rPr lang="de-DE" sz="1600" dirty="0" smtClean="0">
                <a:latin typeface="Calibri" panose="020F0502020204030204" pitchFamily="34" charset="0"/>
              </a:rPr>
              <a:t>AV-Vertrag zur Aufbereitung inkl. TOMs abgeschlossen</a:t>
            </a:r>
          </a:p>
          <a:p>
            <a:pPr marL="801688" lvl="2" indent="-342900" defTabSz="914400">
              <a:lnSpc>
                <a:spcPct val="90000"/>
              </a:lnSpc>
              <a:spcBef>
                <a:spcPct val="25000"/>
              </a:spcBef>
              <a:buSzTx/>
              <a:buFont typeface="Arial" panose="020B0604020202020204" pitchFamily="34" charset="0"/>
              <a:buChar char="•"/>
            </a:pPr>
            <a:r>
              <a:rPr lang="de-DE" sz="1600" dirty="0" smtClean="0">
                <a:latin typeface="Calibri" panose="020F0502020204030204" pitchFamily="34" charset="0"/>
              </a:rPr>
              <a:t>Originaldaten stehen Forscher nie zur Verfügung</a:t>
            </a:r>
          </a:p>
          <a:p>
            <a:pPr marL="287338" lvl="1" indent="-285750" defTabSz="914400">
              <a:lnSpc>
                <a:spcPct val="90000"/>
              </a:lnSpc>
              <a:spcBef>
                <a:spcPct val="25000"/>
              </a:spcBef>
              <a:buSzTx/>
              <a:buFont typeface="Symbol" panose="05050102010706020507" pitchFamily="18" charset="2"/>
              <a:buChar char="-"/>
            </a:pPr>
            <a:r>
              <a:rPr lang="de-DE" sz="2000" dirty="0" smtClean="0">
                <a:latin typeface="Calibri" panose="020F0502020204030204" pitchFamily="34" charset="0"/>
              </a:rPr>
              <a:t>Es verbleibt </a:t>
            </a:r>
            <a:r>
              <a:rPr lang="de-DE" sz="2000" dirty="0">
                <a:latin typeface="Calibri" panose="020F0502020204030204" pitchFamily="34" charset="0"/>
              </a:rPr>
              <a:t>ein minimales Restrisiko, dass jemand außerhalb der jeweiligen </a:t>
            </a:r>
            <a:r>
              <a:rPr lang="de-DE" sz="2000" dirty="0" err="1">
                <a:latin typeface="Calibri" panose="020F0502020204030204" pitchFamily="34" charset="0"/>
              </a:rPr>
              <a:t>Screeningeinheit</a:t>
            </a:r>
            <a:r>
              <a:rPr lang="de-DE" sz="2000" dirty="0">
                <a:latin typeface="Calibri" panose="020F0502020204030204" pitchFamily="34" charset="0"/>
              </a:rPr>
              <a:t>, eine Frau aufgrund eines solch aufbereiteten </a:t>
            </a:r>
            <a:r>
              <a:rPr lang="de-DE" sz="2000" dirty="0" err="1">
                <a:latin typeface="Calibri" panose="020F0502020204030204" pitchFamily="34" charset="0"/>
              </a:rPr>
              <a:t>Mammographiebildes</a:t>
            </a:r>
            <a:r>
              <a:rPr lang="de-DE" sz="2000" dirty="0">
                <a:latin typeface="Calibri" panose="020F0502020204030204" pitchFamily="34" charset="0"/>
              </a:rPr>
              <a:t> </a:t>
            </a:r>
            <a:r>
              <a:rPr lang="de-DE" sz="2000" dirty="0" err="1">
                <a:latin typeface="Calibri" panose="020F0502020204030204" pitchFamily="34" charset="0"/>
              </a:rPr>
              <a:t>re</a:t>
            </a:r>
            <a:r>
              <a:rPr lang="de-DE" sz="2000" dirty="0">
                <a:latin typeface="Calibri" panose="020F0502020204030204" pitchFamily="34" charset="0"/>
              </a:rPr>
              <a:t>-identifizieren </a:t>
            </a:r>
            <a:r>
              <a:rPr lang="de-DE" sz="2000" dirty="0" smtClean="0">
                <a:latin typeface="Calibri" panose="020F0502020204030204" pitchFamily="34" charset="0"/>
              </a:rPr>
              <a:t>könnte</a:t>
            </a:r>
          </a:p>
          <a:p>
            <a:pPr marL="801688" lvl="2" indent="-342900" defTabSz="914400">
              <a:lnSpc>
                <a:spcPct val="90000"/>
              </a:lnSpc>
              <a:spcBef>
                <a:spcPct val="25000"/>
              </a:spcBef>
              <a:buSzTx/>
              <a:buFont typeface="Arial" panose="020B0604020202020204" pitchFamily="34" charset="0"/>
              <a:buChar char="•"/>
            </a:pPr>
            <a:r>
              <a:rPr lang="de-DE" sz="1600" dirty="0">
                <a:latin typeface="Calibri" panose="020F0502020204030204" pitchFamily="34" charset="0"/>
              </a:rPr>
              <a:t>Re-Identifikation kann nur durch Personen bzw. IT-Systemen erfolgen, denen bereits mindestens eine andere </a:t>
            </a:r>
            <a:r>
              <a:rPr lang="de-DE" sz="1600" dirty="0" err="1">
                <a:latin typeface="Calibri" panose="020F0502020204030204" pitchFamily="34" charset="0"/>
              </a:rPr>
              <a:t>Mammographieuntersuchung</a:t>
            </a:r>
            <a:r>
              <a:rPr lang="de-DE" sz="1600" dirty="0">
                <a:latin typeface="Calibri" panose="020F0502020204030204" pitchFamily="34" charset="0"/>
              </a:rPr>
              <a:t> der entsprechenden Person inklusive der personenidentifizierenden Merkmale als Referenzwert </a:t>
            </a:r>
            <a:r>
              <a:rPr lang="de-DE" sz="1600" dirty="0" smtClean="0">
                <a:latin typeface="Calibri" panose="020F0502020204030204" pitchFamily="34" charset="0"/>
              </a:rPr>
              <a:t>vorliegt</a:t>
            </a:r>
          </a:p>
          <a:p>
            <a:pPr marL="801688" lvl="2" indent="-342900" defTabSz="914400">
              <a:lnSpc>
                <a:spcPct val="90000"/>
              </a:lnSpc>
              <a:spcBef>
                <a:spcPct val="25000"/>
              </a:spcBef>
              <a:buSzTx/>
              <a:buFont typeface="Arial" panose="020B0604020202020204" pitchFamily="34" charset="0"/>
              <a:buChar char="•"/>
            </a:pPr>
            <a:r>
              <a:rPr lang="de-DE" sz="1600" dirty="0" smtClean="0">
                <a:latin typeface="Calibri" panose="020F0502020204030204" pitchFamily="34" charset="0"/>
              </a:rPr>
              <a:t>Bei </a:t>
            </a:r>
            <a:r>
              <a:rPr lang="de-DE" sz="1600" dirty="0" err="1" smtClean="0">
                <a:latin typeface="Calibri" panose="020F0502020204030204" pitchFamily="34" charset="0"/>
              </a:rPr>
              <a:t>Mammographiescreenings</a:t>
            </a:r>
            <a:r>
              <a:rPr lang="de-DE" sz="1600" dirty="0" smtClean="0">
                <a:latin typeface="Calibri" panose="020F0502020204030204" pitchFamily="34" charset="0"/>
              </a:rPr>
              <a:t>: Gesunde </a:t>
            </a:r>
            <a:r>
              <a:rPr lang="de-DE" sz="1600" dirty="0">
                <a:latin typeface="Calibri" panose="020F0502020204030204" pitchFamily="34" charset="0"/>
              </a:rPr>
              <a:t>Frauen </a:t>
            </a:r>
            <a:r>
              <a:rPr lang="de-DE" sz="1600" dirty="0" smtClean="0">
                <a:latin typeface="Calibri" panose="020F0502020204030204" pitchFamily="34" charset="0"/>
              </a:rPr>
              <a:t>werden untersucht</a:t>
            </a:r>
            <a:r>
              <a:rPr lang="de-DE" sz="1600" dirty="0">
                <a:latin typeface="Calibri" panose="020F0502020204030204" pitchFamily="34" charset="0"/>
              </a:rPr>
              <a:t>, bei denen eine Voruntersuchung i.d.R. nicht vorliegt</a:t>
            </a:r>
          </a:p>
          <a:p>
            <a:pPr marL="801688" lvl="2" indent="-342900" defTabSz="914400">
              <a:lnSpc>
                <a:spcPct val="90000"/>
              </a:lnSpc>
              <a:spcBef>
                <a:spcPct val="25000"/>
              </a:spcBef>
              <a:buSzTx/>
              <a:buFont typeface="Arial" panose="020B0604020202020204" pitchFamily="34" charset="0"/>
              <a:buChar char="•"/>
            </a:pPr>
            <a:r>
              <a:rPr lang="de-DE" sz="1600" dirty="0" smtClean="0">
                <a:latin typeface="Calibri" panose="020F0502020204030204" pitchFamily="34" charset="0"/>
              </a:rPr>
              <a:t>Wahrscheinlichkeit </a:t>
            </a:r>
            <a:r>
              <a:rPr lang="de-DE" sz="1600" dirty="0">
                <a:latin typeface="Calibri" panose="020F0502020204030204" pitchFamily="34" charset="0"/>
              </a:rPr>
              <a:t>ist geschätzt deutlich kleiner als </a:t>
            </a:r>
            <a:r>
              <a:rPr lang="de-DE" sz="1600" dirty="0" smtClean="0">
                <a:latin typeface="Calibri" panose="020F0502020204030204" pitchFamily="34" charset="0"/>
              </a:rPr>
              <a:t>1:500.000 </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Betroffene für Forschende nicht identifizierbar</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lstStyle/>
          <a:p>
            <a:r>
              <a:rPr lang="de-DE" dirty="0"/>
              <a:t>Schutz der Betroffenen</a:t>
            </a:r>
          </a:p>
        </p:txBody>
      </p:sp>
    </p:spTree>
    <p:extLst>
      <p:ext uri="{BB962C8B-B14F-4D97-AF65-F5344CB8AC3E}">
        <p14:creationId xmlns:p14="http://schemas.microsoft.com/office/powerpoint/2010/main" val="870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94"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Sehr großes Interesse der Öffentlichkeit an Verringerung von Fehldiagnosen beim </a:t>
            </a:r>
            <a:r>
              <a:rPr lang="de-DE" sz="2000" dirty="0" err="1" smtClean="0">
                <a:latin typeface="Calibri" panose="020F0502020204030204" pitchFamily="34" charset="0"/>
              </a:rPr>
              <a:t>Mammographiescreening</a:t>
            </a:r>
            <a:endParaRPr lang="de-DE" sz="2000" dirty="0" smtClean="0">
              <a:latin typeface="Calibri" panose="020F0502020204030204" pitchFamily="34" charset="0"/>
            </a:endParaRP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Risiko für betroffene Personen, dass ihre Daten Unbefugten offenbart werden, praktisch Null</a:t>
            </a:r>
          </a:p>
          <a:p>
            <a:pPr marL="287338" lvl="1" indent="-285750" defTabSz="914400">
              <a:lnSpc>
                <a:spcPct val="80000"/>
              </a:lnSpc>
              <a:spcBef>
                <a:spcPct val="25000"/>
              </a:spcBef>
              <a:buSzTx/>
              <a:buFont typeface="Symbol" panose="05050102010706020507" pitchFamily="18" charset="2"/>
              <a:buChar char="-"/>
            </a:pPr>
            <a:r>
              <a:rPr lang="de-DE" sz="2000" dirty="0" smtClean="0">
                <a:latin typeface="Calibri" panose="020F0502020204030204" pitchFamily="34" charset="0"/>
              </a:rPr>
              <a:t>Dafür wahrscheinlich Interesse bei betroffener Person an Reduzierung von Fehldiagnosen selbst vorhanden:</a:t>
            </a:r>
          </a:p>
          <a:p>
            <a:pPr marL="801688" lvl="2" indent="-34290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Bei Wiederholungsuntersuchungen im Screening</a:t>
            </a:r>
          </a:p>
          <a:p>
            <a:pPr marL="801688" lvl="2" indent="-342900" defTabSz="914400">
              <a:lnSpc>
                <a:spcPct val="80000"/>
              </a:lnSpc>
              <a:spcBef>
                <a:spcPct val="25000"/>
              </a:spcBef>
              <a:buSzTx/>
              <a:buFont typeface="Arial" panose="020B0604020202020204" pitchFamily="34" charset="0"/>
              <a:buChar char="•"/>
            </a:pPr>
            <a:r>
              <a:rPr lang="de-DE" dirty="0">
                <a:latin typeface="Calibri" panose="020F0502020204030204" pitchFamily="34" charset="0"/>
              </a:rPr>
              <a:t>Bei kurativen </a:t>
            </a:r>
            <a:r>
              <a:rPr lang="de-DE" dirty="0" err="1" smtClean="0">
                <a:latin typeface="Calibri" panose="020F0502020204030204" pitchFamily="34" charset="0"/>
              </a:rPr>
              <a:t>Mammographieuntersuchungen</a:t>
            </a:r>
            <a:r>
              <a:rPr lang="de-DE" dirty="0" smtClean="0">
                <a:latin typeface="Calibri" panose="020F0502020204030204" pitchFamily="34" charset="0"/>
              </a:rPr>
              <a:t> in der Nachsorge</a:t>
            </a:r>
          </a:p>
          <a:p>
            <a:pPr marL="801688" lvl="2" indent="-342900" defTabSz="914400">
              <a:lnSpc>
                <a:spcPct val="80000"/>
              </a:lnSpc>
              <a:spcBef>
                <a:spcPct val="25000"/>
              </a:spcBef>
              <a:buSzTx/>
              <a:buFont typeface="Arial" panose="020B0604020202020204" pitchFamily="34" charset="0"/>
              <a:buChar char="•"/>
            </a:pPr>
            <a:r>
              <a:rPr lang="de-DE" dirty="0" smtClean="0">
                <a:latin typeface="Calibri" panose="020F0502020204030204" pitchFamily="34" charset="0"/>
              </a:rPr>
              <a:t>Bei </a:t>
            </a:r>
            <a:r>
              <a:rPr lang="de-DE" dirty="0">
                <a:latin typeface="Calibri" panose="020F0502020204030204" pitchFamily="34" charset="0"/>
              </a:rPr>
              <a:t>Untersuchungen der eigenen Nachkommen </a:t>
            </a:r>
            <a:br>
              <a:rPr lang="de-DE" dirty="0">
                <a:latin typeface="Calibri" panose="020F0502020204030204" pitchFamily="34" charset="0"/>
              </a:rPr>
            </a:br>
            <a:r>
              <a:rPr lang="de-DE" dirty="0" smtClean="0">
                <a:latin typeface="Calibri" panose="020F0502020204030204" pitchFamily="34" charset="0"/>
              </a:rPr>
              <a:t>(Ca. 4 </a:t>
            </a:r>
            <a:r>
              <a:rPr lang="de-DE" dirty="0">
                <a:latin typeface="Calibri" panose="020F0502020204030204" pitchFamily="34" charset="0"/>
              </a:rPr>
              <a:t>bis 9% aller Neuerkrankungen besteht eine erbliche </a:t>
            </a:r>
            <a:r>
              <a:rPr lang="de-DE" dirty="0" smtClean="0">
                <a:latin typeface="Calibri" panose="020F0502020204030204" pitchFamily="34" charset="0"/>
              </a:rPr>
              <a:t>Vorbelastung*)</a:t>
            </a:r>
          </a:p>
          <a:p>
            <a:pPr marL="801688" lvl="2" indent="-342900" defTabSz="914400">
              <a:lnSpc>
                <a:spcPct val="80000"/>
              </a:lnSpc>
              <a:spcBef>
                <a:spcPct val="25000"/>
              </a:spcBef>
              <a:buSzTx/>
              <a:buFont typeface="Calibri" panose="020F0502020204030204" pitchFamily="34" charset="0"/>
              <a:buChar char="→"/>
            </a:pPr>
            <a:r>
              <a:rPr lang="de-DE" dirty="0" smtClean="0">
                <a:latin typeface="Calibri" panose="020F0502020204030204" pitchFamily="34" charset="0"/>
              </a:rPr>
              <a:t>Forschung sogar im Eigeninteresse der betroffenen Person</a:t>
            </a:r>
          </a:p>
          <a:p>
            <a:pPr marL="344488" lvl="1" indent="-342900" defTabSz="914400">
              <a:lnSpc>
                <a:spcPct val="80000"/>
              </a:lnSpc>
              <a:spcBef>
                <a:spcPct val="25000"/>
              </a:spcBef>
              <a:buSzTx/>
              <a:buFont typeface="Calibri" panose="020F0502020204030204" pitchFamily="34" charset="0"/>
              <a:buChar char="→"/>
            </a:pPr>
            <a:r>
              <a:rPr lang="de-DE" sz="2000" dirty="0" smtClean="0">
                <a:latin typeface="Calibri" panose="020F0502020204030204" pitchFamily="34" charset="0"/>
              </a:rPr>
              <a:t>Öffentliches Interesse überwiegt Interesse betroffener Person die Daten nicht zu nutzen erheblich</a:t>
            </a: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Überwiegendes öffentliches Interesse</a:t>
            </a:r>
            <a:endParaRPr lang="de-DE" sz="2000" dirty="0">
              <a:solidFill>
                <a:schemeClr val="bg1"/>
              </a:solidFill>
              <a:cs typeface="Arial" charset="0"/>
            </a:endParaRPr>
          </a:p>
        </p:txBody>
      </p:sp>
      <p:sp>
        <p:nvSpPr>
          <p:cNvPr id="8" name="Textfeld 7"/>
          <p:cNvSpPr txBox="1"/>
          <p:nvPr/>
        </p:nvSpPr>
        <p:spPr>
          <a:xfrm>
            <a:off x="347669" y="6093296"/>
            <a:ext cx="6240555" cy="184666"/>
          </a:xfrm>
          <a:prstGeom prst="rect">
            <a:avLst/>
          </a:prstGeom>
          <a:noFill/>
        </p:spPr>
        <p:txBody>
          <a:bodyPr wrap="none" lIns="0" tIns="0" rIns="0" bIns="0" rtlCol="0">
            <a:spAutoFit/>
          </a:bodyPr>
          <a:lstStyle/>
          <a:p>
            <a:pPr>
              <a:lnSpc>
                <a:spcPct val="100000"/>
              </a:lnSpc>
              <a:spcBef>
                <a:spcPts val="0"/>
              </a:spcBef>
              <a:spcAft>
                <a:spcPts val="0"/>
              </a:spcAft>
              <a:buClr>
                <a:schemeClr val="tx2"/>
              </a:buClr>
            </a:pPr>
            <a:r>
              <a:rPr lang="de-DE" sz="1200" dirty="0" smtClean="0">
                <a:latin typeface="Calibri" panose="020F0502020204030204" pitchFamily="34" charset="0"/>
              </a:rPr>
              <a:t>* Quelle</a:t>
            </a:r>
            <a:r>
              <a:rPr lang="de-DE" sz="1200" dirty="0">
                <a:latin typeface="Calibri" panose="020F0502020204030204" pitchFamily="34" charset="0"/>
              </a:rPr>
              <a:t>: https://www.frauenaerzte-im-netz.de/de_brustkrebs-risikofaktoren-vorbeugung_367.html</a:t>
            </a:r>
            <a:endParaRPr lang="de-DE" sz="1200" dirty="0" smtClean="0">
              <a:latin typeface="Calibri" panose="020F0502020204030204" pitchFamily="34" charset="0"/>
            </a:endParaRPr>
          </a:p>
        </p:txBody>
      </p:sp>
      <p:sp>
        <p:nvSpPr>
          <p:cNvPr id="9"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smtClean="0"/>
              <a:t>Ergebnis</a:t>
            </a:r>
            <a:br>
              <a:rPr lang="de-DE" dirty="0" smtClean="0"/>
            </a:br>
            <a:r>
              <a:rPr lang="de-DE" dirty="0" smtClean="0"/>
              <a:t>Interessensabwägung</a:t>
            </a:r>
            <a:endParaRPr lang="de-DE" dirty="0"/>
          </a:p>
        </p:txBody>
      </p:sp>
    </p:spTree>
    <p:extLst>
      <p:ext uri="{BB962C8B-B14F-4D97-AF65-F5344CB8AC3E}">
        <p14:creationId xmlns:p14="http://schemas.microsoft.com/office/powerpoint/2010/main" val="257842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67" name="Object 1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18" name="think-cell Folie" r:id="rId7" imgW="360" imgH="360" progId="">
                  <p:embed/>
                </p:oleObj>
              </mc:Choice>
              <mc:Fallback>
                <p:oleObj name="think-cell Foli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7" name="Rectangle 5"/>
          <p:cNvSpPr>
            <a:spLocks noChangeArrowheads="1"/>
          </p:cNvSpPr>
          <p:nvPr>
            <p:custDataLst>
              <p:tags r:id="rId3"/>
            </p:custDataLst>
          </p:nvPr>
        </p:nvSpPr>
        <p:spPr bwMode="auto">
          <a:xfrm>
            <a:off x="315913" y="1766888"/>
            <a:ext cx="8501062" cy="4275137"/>
          </a:xfrm>
          <a:prstGeom prst="rect">
            <a:avLst/>
          </a:prstGeom>
          <a:solidFill>
            <a:schemeClr val="bg1"/>
          </a:solidFill>
          <a:ln w="38100">
            <a:solidFill>
              <a:schemeClr val="tx2"/>
            </a:solidFill>
            <a:miter lim="800000"/>
            <a:headEnd/>
            <a:tailEnd/>
          </a:ln>
          <a:effectLst/>
        </p:spPr>
        <p:txBody>
          <a:bodyPr lIns="144000" tIns="540000" rIns="144000"/>
          <a:lstStyle/>
          <a:p>
            <a:pPr marL="344488" lvl="1" indent="-342900" defTabSz="914400">
              <a:lnSpc>
                <a:spcPct val="80000"/>
              </a:lnSpc>
              <a:spcBef>
                <a:spcPct val="25000"/>
              </a:spcBef>
              <a:buSzTx/>
              <a:buFont typeface="Calibri" panose="020F0502020204030204" pitchFamily="34" charset="0"/>
              <a:buChar char="→"/>
            </a:pPr>
            <a:r>
              <a:rPr lang="de-DE" sz="2000" dirty="0" smtClean="0">
                <a:latin typeface="Calibri" panose="020F0502020204030204" pitchFamily="34" charset="0"/>
              </a:rPr>
              <a:t>Erhebliches überwiegendes </a:t>
            </a:r>
            <a:r>
              <a:rPr lang="de-DE" sz="2000" dirty="0">
                <a:latin typeface="Calibri" panose="020F0502020204030204" pitchFamily="34" charset="0"/>
              </a:rPr>
              <a:t>öffentliches Interesse liegt vor</a:t>
            </a:r>
          </a:p>
          <a:p>
            <a:pPr marL="344488" lvl="1" indent="-342900" defTabSz="914400">
              <a:lnSpc>
                <a:spcPct val="80000"/>
              </a:lnSpc>
              <a:spcBef>
                <a:spcPct val="25000"/>
              </a:spcBef>
              <a:buSzTx/>
              <a:buFont typeface="Calibri" panose="020F0502020204030204" pitchFamily="34" charset="0"/>
              <a:buChar char="→"/>
            </a:pPr>
            <a:r>
              <a:rPr lang="de-DE" sz="2000" dirty="0" smtClean="0">
                <a:latin typeface="Calibri" panose="020F0502020204030204" pitchFamily="34" charset="0"/>
              </a:rPr>
              <a:t>Damit insbesondere auch erhebliches überwiegendes Interesse </a:t>
            </a:r>
            <a:r>
              <a:rPr lang="de-DE" sz="2000" dirty="0">
                <a:latin typeface="Calibri" panose="020F0502020204030204" pitchFamily="34" charset="0"/>
              </a:rPr>
              <a:t>des Verantwortlichen an der Verarbeitung </a:t>
            </a:r>
            <a:r>
              <a:rPr lang="de-DE" sz="2000" dirty="0" smtClean="0">
                <a:latin typeface="Calibri" panose="020F0502020204030204" pitchFamily="34" charset="0"/>
              </a:rPr>
              <a:t>gegenüber den Interessen </a:t>
            </a:r>
            <a:r>
              <a:rPr lang="de-DE" sz="2000" dirty="0">
                <a:latin typeface="Calibri" panose="020F0502020204030204" pitchFamily="34" charset="0"/>
              </a:rPr>
              <a:t>der betroffenen Person an einem Ausschluss der </a:t>
            </a:r>
            <a:r>
              <a:rPr lang="de-DE" sz="2000" dirty="0" smtClean="0">
                <a:latin typeface="Calibri" panose="020F0502020204030204" pitchFamily="34" charset="0"/>
              </a:rPr>
              <a:t>Verarbeitung</a:t>
            </a:r>
            <a:endParaRPr lang="de-DE" sz="2000" dirty="0">
              <a:latin typeface="Calibri" panose="020F0502020204030204" pitchFamily="34" charset="0"/>
            </a:endParaRPr>
          </a:p>
        </p:txBody>
      </p:sp>
      <p:sp>
        <p:nvSpPr>
          <p:cNvPr id="74756" name="Rectangle 4"/>
          <p:cNvSpPr>
            <a:spLocks noChangeArrowheads="1"/>
          </p:cNvSpPr>
          <p:nvPr>
            <p:custDataLst>
              <p:tags r:id="rId4"/>
            </p:custDataLst>
          </p:nvPr>
        </p:nvSpPr>
        <p:spPr bwMode="auto">
          <a:xfrm>
            <a:off x="315913" y="1766888"/>
            <a:ext cx="8501062" cy="430100"/>
          </a:xfrm>
          <a:prstGeom prst="rect">
            <a:avLst/>
          </a:prstGeom>
          <a:solidFill>
            <a:schemeClr val="tx2"/>
          </a:solidFill>
          <a:ln w="38100">
            <a:noFill/>
            <a:miter lim="800000"/>
            <a:headEnd/>
            <a:tailEnd/>
          </a:ln>
          <a:effectLst/>
        </p:spPr>
        <p:txBody>
          <a:bodyPr lIns="144000" tIns="72000" rIns="144000" bIns="72000">
            <a:spAutoFit/>
          </a:bodyPr>
          <a:lstStyle/>
          <a:p>
            <a:pPr defTabSz="914400">
              <a:lnSpc>
                <a:spcPct val="90000"/>
              </a:lnSpc>
              <a:spcBef>
                <a:spcPct val="25000"/>
              </a:spcBef>
              <a:buClrTx/>
              <a:buSzTx/>
              <a:buFontTx/>
              <a:buNone/>
            </a:pPr>
            <a:r>
              <a:rPr lang="de-DE" sz="2000" dirty="0" smtClean="0">
                <a:solidFill>
                  <a:schemeClr val="bg1"/>
                </a:solidFill>
                <a:cs typeface="Arial" charset="0"/>
              </a:rPr>
              <a:t>Fazit</a:t>
            </a:r>
            <a:endParaRPr lang="de-DE" sz="2000" dirty="0">
              <a:solidFill>
                <a:schemeClr val="bg1"/>
              </a:solidFill>
              <a:cs typeface="Arial" charset="0"/>
            </a:endParaRPr>
          </a:p>
        </p:txBody>
      </p:sp>
      <p:sp>
        <p:nvSpPr>
          <p:cNvPr id="8" name="Untertitel 1"/>
          <p:cNvSpPr txBox="1">
            <a:spLocks/>
          </p:cNvSpPr>
          <p:nvPr/>
        </p:nvSpPr>
        <p:spPr>
          <a:xfrm>
            <a:off x="4085113" y="6483847"/>
            <a:ext cx="5021434" cy="256521"/>
          </a:xfrm>
          <a:prstGeom prst="rect">
            <a:avLst/>
          </a:prstGeom>
        </p:spPr>
        <p:txBody>
          <a:bodyPr/>
          <a:lstStyle>
            <a:lvl1pPr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1" fontAlgn="base" hangingPunct="1">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1" fontAlgn="base" hangingPunct="1">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SzTx/>
            </a:pPr>
            <a:r>
              <a:rPr lang="de-DE" sz="1000" dirty="0">
                <a:latin typeface="+mn-lt"/>
              </a:rPr>
              <a:t>64. GMDS-Jahrestagung 2019</a:t>
            </a:r>
            <a:r>
              <a:rPr lang="de-DE" sz="1000" dirty="0" smtClean="0">
                <a:latin typeface="+mn-lt"/>
              </a:rPr>
              <a:t>, 08</a:t>
            </a:r>
            <a:r>
              <a:rPr lang="de-DE" sz="1000" dirty="0">
                <a:latin typeface="+mn-lt"/>
              </a:rPr>
              <a:t>. September 2019, Dortmund</a:t>
            </a:r>
          </a:p>
        </p:txBody>
      </p:sp>
      <p:sp>
        <p:nvSpPr>
          <p:cNvPr id="2" name="Titel 1"/>
          <p:cNvSpPr>
            <a:spLocks noGrp="1"/>
          </p:cNvSpPr>
          <p:nvPr>
            <p:ph type="title"/>
          </p:nvPr>
        </p:nvSpPr>
        <p:spPr/>
        <p:txBody>
          <a:bodyPr>
            <a:normAutofit fontScale="90000"/>
          </a:bodyPr>
          <a:lstStyle/>
          <a:p>
            <a:r>
              <a:rPr lang="de-DE" dirty="0"/>
              <a:t>Ergebnis</a:t>
            </a:r>
            <a:br>
              <a:rPr lang="de-DE" dirty="0"/>
            </a:br>
            <a:r>
              <a:rPr lang="de-DE" dirty="0"/>
              <a:t>Interessensabwägung</a:t>
            </a:r>
          </a:p>
        </p:txBody>
      </p:sp>
    </p:spTree>
    <p:extLst>
      <p:ext uri="{BB962C8B-B14F-4D97-AF65-F5344CB8AC3E}">
        <p14:creationId xmlns:p14="http://schemas.microsoft.com/office/powerpoint/2010/main" val="426889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a:bodyPr>
          <a:lstStyle/>
          <a:p>
            <a:r>
              <a:rPr lang="de-DE" dirty="0" smtClean="0">
                <a:latin typeface="Calibri" panose="020F0502020204030204" pitchFamily="34" charset="0"/>
              </a:rPr>
              <a:t>Sanktionen</a:t>
            </a:r>
            <a:endParaRPr lang="de-DE" dirty="0">
              <a:latin typeface="Calibri" panose="020F0502020204030204" pitchFamily="34" charset="0"/>
            </a:endParaRPr>
          </a:p>
        </p:txBody>
      </p:sp>
    </p:spTree>
    <p:extLst>
      <p:ext uri="{BB962C8B-B14F-4D97-AF65-F5344CB8AC3E}">
        <p14:creationId xmlns:p14="http://schemas.microsoft.com/office/powerpoint/2010/main" val="23567372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1TK1pNer0iCL9XGuqahT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2JF8BlCgEi2ROmo3o6O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2JF8BlCgEi2ROmo3o6O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2JF8BlCgEi2ROmo3o6Oj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zg1CCm.DU.5zesRU2rF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mL9YZ4kQUe_nWiO0JMVig"/>
</p:tagLst>
</file>

<file path=ppt/theme/theme1.xml><?xml version="1.0" encoding="utf-8"?>
<a:theme xmlns:a="http://schemas.openxmlformats.org/drawingml/2006/main" name="gmd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gmds</Template>
  <TotalTime>0</TotalTime>
  <Words>8168</Words>
  <Application>Microsoft Office PowerPoint</Application>
  <PresentationFormat>Bildschirmpräsentation (4:3)</PresentationFormat>
  <Paragraphs>1074</Paragraphs>
  <Slides>107</Slides>
  <Notes>92</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107</vt:i4>
      </vt:variant>
    </vt:vector>
  </HeadingPairs>
  <TitlesOfParts>
    <vt:vector size="111" baseType="lpstr">
      <vt:lpstr>gmds</vt:lpstr>
      <vt:lpstr>think-cell Folie</vt:lpstr>
      <vt:lpstr>Dokument</vt:lpstr>
      <vt:lpstr>Objekt-Manager-Shellobjekt</vt:lpstr>
      <vt:lpstr>Gemeinsame Datennutzung: Datenschutzrechtliche Rahmenbedingungen</vt:lpstr>
      <vt:lpstr>Bernd Schütze: (Kurz-) Vita</vt:lpstr>
      <vt:lpstr>Bernd Schütze: (Kurz-) Vita</vt:lpstr>
      <vt:lpstr>Agenda</vt:lpstr>
      <vt:lpstr>Begriffsbestimmungen</vt:lpstr>
      <vt:lpstr>Begriffsbestimmungen (Art. 4)</vt:lpstr>
      <vt:lpstr>Begriffsbestimmungen (Art. 4)</vt:lpstr>
      <vt:lpstr>Exkurs Personenbezogen DS-GVO vs. § 203 StGB</vt:lpstr>
      <vt:lpstr>Exkurs Personenbezogen DS-GVO vs. § 203 StGB</vt:lpstr>
      <vt:lpstr>Begriffsbestimmungen (Art. 4)</vt:lpstr>
      <vt:lpstr>Begriffsbestimmungen (Art. 4)</vt:lpstr>
      <vt:lpstr>Begriffsbestimmungen (Art. 4)</vt:lpstr>
      <vt:lpstr>Begriffsbestimmungen (Art. 4)</vt:lpstr>
      <vt:lpstr>Begriffsbestimmungen (Art. 4)</vt:lpstr>
      <vt:lpstr>Begriffsbestimmungen (Art. 4)</vt:lpstr>
      <vt:lpstr>Begriffsbestimmungen (Art. 4)</vt:lpstr>
      <vt:lpstr>Begriffsbestimmungen (Art. 4)</vt:lpstr>
      <vt:lpstr>Begriffsbestimmungen (Art. 4)</vt:lpstr>
      <vt:lpstr>Begriffsbestimmungen</vt:lpstr>
      <vt:lpstr>Begriffsbestimmungen</vt:lpstr>
      <vt:lpstr>Begriffsbestimmungen</vt:lpstr>
      <vt:lpstr>Begriffsbestimmungen</vt:lpstr>
      <vt:lpstr>Grundsätzliche Vorüberlegungen</vt:lpstr>
      <vt:lpstr>Datenschutzrechtliche Pflichten</vt:lpstr>
      <vt:lpstr>Datenschutzrechtliche Pflichten</vt:lpstr>
      <vt:lpstr>Datenschutzrechtliche Pflichten</vt:lpstr>
      <vt:lpstr>Datenschutzrechtliche Pflichten</vt:lpstr>
      <vt:lpstr>Datenschutzbeauftragter</vt:lpstr>
      <vt:lpstr>Datenschutzbeauftragter</vt:lpstr>
      <vt:lpstr>Datenschutzbeauftragter</vt:lpstr>
      <vt:lpstr>Datenschutzbeauftragter</vt:lpstr>
      <vt:lpstr>Erlaubnistatbestand Forschung („Rechtmäßigkeit“)</vt:lpstr>
      <vt:lpstr>Erlaubnistatbestände</vt:lpstr>
      <vt:lpstr>Erlaubnistatbestände</vt:lpstr>
      <vt:lpstr>Erlaubnistatbestände</vt:lpstr>
      <vt:lpstr>Erlaubnistatbestände</vt:lpstr>
      <vt:lpstr>Erlaubnistatbestände</vt:lpstr>
      <vt:lpstr>Erlaubnistatbestände</vt:lpstr>
      <vt:lpstr>Erlaubnistatbestände</vt:lpstr>
      <vt:lpstr>Arten der Kooperation aus datenschutzrechtlicher Sicht</vt:lpstr>
      <vt:lpstr>Arten von Kooperationen</vt:lpstr>
      <vt:lpstr>Verarbeitung im Auftrag</vt:lpstr>
      <vt:lpstr>Begriffsbestimmungen</vt:lpstr>
      <vt:lpstr>Pflicht zum Vertragsabschluss</vt:lpstr>
      <vt:lpstr>Vertrag zur  Verarbeitung im Auftrag</vt:lpstr>
      <vt:lpstr> Mustervertrag für das Gesundheitswesen</vt:lpstr>
      <vt:lpstr>Sanktionen</vt:lpstr>
      <vt:lpstr>Sanktionen</vt:lpstr>
      <vt:lpstr>Gemeinsame Verarbeitung gemäß Art. 26 DS-GVO („Gemeinsam Verantwortliche“)</vt:lpstr>
      <vt:lpstr>Verantwortlich für eine Verarbeitung</vt:lpstr>
      <vt:lpstr>Verantwortlich für eine Verarbeitung</vt:lpstr>
      <vt:lpstr>Verantwortlich für eine Verarbeitung</vt:lpstr>
      <vt:lpstr>Gemeinsam Verantwortliche</vt:lpstr>
      <vt:lpstr>Vereinbarung gemäß  Art. 26 Abs. 1 DS-GVO </vt:lpstr>
      <vt:lpstr>Vereinbarung gemäß  Art. 26 Abs. 1 DS-GVO</vt:lpstr>
      <vt:lpstr>Vereinbarung gemäß  Art. 26 Abs. 1 DS-GVO</vt:lpstr>
      <vt:lpstr>Vereinbarung gemäß  Art. 26 Abs. 1 DS-GVO</vt:lpstr>
      <vt:lpstr>Vereinbarung gemäß  Art. 26 Abs. 1 DS-GVO</vt:lpstr>
      <vt:lpstr>Vereinbarung gemäß  Art. 26 Abs. 1 DS-GVO</vt:lpstr>
      <vt:lpstr>Vereinbarung gemäß  Art. 26 Abs. 1 DS-GVO</vt:lpstr>
      <vt:lpstr>Vereinbarung gemäß  Art. 26 Abs. 1 DS-GVO</vt:lpstr>
      <vt:lpstr>„Handel“ mit Daten: Daten kaufen</vt:lpstr>
      <vt:lpstr>Eigentum an Daten?</vt:lpstr>
      <vt:lpstr>Eigentum an Daten – Eher „Nein“</vt:lpstr>
      <vt:lpstr>Handel mit Daten</vt:lpstr>
      <vt:lpstr>Handel mit Daten</vt:lpstr>
      <vt:lpstr>Handel mit Daten: Fazit</vt:lpstr>
      <vt:lpstr>Sekundärnutzung von Daten für Forschung: Zweckkompatibel aber Zweckänderung</vt:lpstr>
      <vt:lpstr>Sekundärnutzung</vt:lpstr>
      <vt:lpstr>Sekundärnutzung</vt:lpstr>
      <vt:lpstr>Sekundärnutzung</vt:lpstr>
      <vt:lpstr>Sekundärnutzung</vt:lpstr>
      <vt:lpstr>Sekundärnutzung</vt:lpstr>
      <vt:lpstr>Sekundärnutzung</vt:lpstr>
      <vt:lpstr>Sekundärnutzung</vt:lpstr>
      <vt:lpstr>Sekundärnutzung</vt:lpstr>
      <vt:lpstr>Sekundärnutzung</vt:lpstr>
      <vt:lpstr>Sekundärnutzung</vt:lpstr>
      <vt:lpstr>Sekundärnutzung</vt:lpstr>
      <vt:lpstr>Nachweis „überwiegendes Interesse“ (Beispiel: Nutzung Daten des Mammographiescreenings) </vt:lpstr>
      <vt:lpstr>Zielsetzung des Forschungsvorhabens</vt:lpstr>
      <vt:lpstr>Zielsetzung des Forschungsvorhabens</vt:lpstr>
      <vt:lpstr>Idee: Interessenabwägung</vt:lpstr>
      <vt:lpstr>Idee: Interessenabwägung</vt:lpstr>
      <vt:lpstr>Öffentliches Interesse: Was ist das eigentlich?</vt:lpstr>
      <vt:lpstr>Öffentliches Interesse: Zu beachten</vt:lpstr>
      <vt:lpstr>Nachweis „öffentliches Interesse“</vt:lpstr>
      <vt:lpstr>Nachweis „öffentliches Interesse“</vt:lpstr>
      <vt:lpstr>Nachweis „öffentliches Interesse“</vt:lpstr>
      <vt:lpstr>Nachweis „öffentliches Interesse“</vt:lpstr>
      <vt:lpstr>Nachweis „öffentliches Interesse“</vt:lpstr>
      <vt:lpstr>Nachweis „öffentliches Interesse“</vt:lpstr>
      <vt:lpstr>Nachweis „öffentliches Interesse“</vt:lpstr>
      <vt:lpstr>Nachweis „öffentliches Interesse“</vt:lpstr>
      <vt:lpstr>Schutz der Betroffenen</vt:lpstr>
      <vt:lpstr>Schutz der Betroffenen</vt:lpstr>
      <vt:lpstr>Ergebnis Interessensabwägung</vt:lpstr>
      <vt:lpstr>Ergebnis Interessensabwägung</vt:lpstr>
      <vt:lpstr>Sanktionen</vt:lpstr>
      <vt:lpstr>Abhilfebefugnisse</vt:lpstr>
      <vt:lpstr>Abhilfebefugnisse</vt:lpstr>
      <vt:lpstr>Sanktionsmöglichkeiten</vt:lpstr>
      <vt:lpstr>Bußgelder</vt:lpstr>
      <vt:lpstr>Bußgelder</vt:lpstr>
      <vt:lpstr>Bußgelder</vt:lpstr>
      <vt:lpstr>Diskussion/Fragen?</vt:lpstr>
      <vt:lpstr>Frage: Download 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EU Datenschutz-Grundverordnung (DS-GVO) und ihre Bedeutung für das deutsche Gesundheitswesen</dc:title>
  <dc:creator>Bernd Schütze</dc:creator>
  <cp:lastModifiedBy>Bernd Schütze</cp:lastModifiedBy>
  <cp:revision>53</cp:revision>
  <dcterms:created xsi:type="dcterms:W3CDTF">2017-08-07T16:29:48Z</dcterms:created>
  <dcterms:modified xsi:type="dcterms:W3CDTF">2019-09-08T07:08:03Z</dcterms:modified>
</cp:coreProperties>
</file>